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diagrams/layout2.xml" ContentType="application/vnd.openxmlformats-officedocument.drawingml.diagramLayout+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3" r:id="rId2"/>
    <p:sldId id="278" r:id="rId3"/>
    <p:sldId id="310" r:id="rId4"/>
    <p:sldId id="313" r:id="rId5"/>
    <p:sldId id="308" r:id="rId6"/>
    <p:sldId id="309" r:id="rId7"/>
    <p:sldId id="307" r:id="rId8"/>
    <p:sldId id="306" r:id="rId9"/>
    <p:sldId id="305" r:id="rId10"/>
    <p:sldId id="304" r:id="rId11"/>
    <p:sldId id="303" r:id="rId12"/>
    <p:sldId id="344" r:id="rId13"/>
    <p:sldId id="339" r:id="rId14"/>
    <p:sldId id="352" r:id="rId15"/>
    <p:sldId id="353" r:id="rId16"/>
    <p:sldId id="345" r:id="rId17"/>
    <p:sldId id="338" r:id="rId18"/>
    <p:sldId id="346" r:id="rId19"/>
    <p:sldId id="347" r:id="rId20"/>
  </p:sldIdLst>
  <p:sldSz cx="9144000" cy="6858000" type="screen4x3"/>
  <p:notesSz cx="7086600" cy="93726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5A594A"/>
    <a:srgbClr val="748511"/>
    <a:srgbClr val="C1D72D"/>
    <a:srgbClr val="767561"/>
    <a:srgbClr val="7675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D03F5-4452-4E5F-BFFB-C681D3EE9CE7}"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13629B5E-4F7C-4D2E-B91B-53230D7BFB3C}">
      <dgm:prSet phldrT="[Text]" custT="1"/>
      <dgm:spPr>
        <a:solidFill>
          <a:srgbClr val="B8CB33"/>
        </a:solidFill>
      </dgm:spPr>
      <dgm:t>
        <a:bodyPr/>
        <a:lstStyle/>
        <a:p>
          <a:r>
            <a:rPr lang="en-US" sz="3600" dirty="0" smtClean="0">
              <a:solidFill>
                <a:schemeClr val="tx1"/>
              </a:solidFill>
            </a:rPr>
            <a:t>1</a:t>
          </a:r>
          <a:endParaRPr lang="en-US" sz="3600" dirty="0">
            <a:solidFill>
              <a:schemeClr val="tx1"/>
            </a:solidFill>
          </a:endParaRPr>
        </a:p>
      </dgm:t>
    </dgm:pt>
    <dgm:pt modelId="{AC65DFE6-7116-4620-BACA-EB39BFF814A6}" type="parTrans" cxnId="{D767D391-9E1B-4FE8-B866-238BC8201B44}">
      <dgm:prSet/>
      <dgm:spPr/>
      <dgm:t>
        <a:bodyPr/>
        <a:lstStyle/>
        <a:p>
          <a:endParaRPr lang="en-US"/>
        </a:p>
      </dgm:t>
    </dgm:pt>
    <dgm:pt modelId="{42E65A61-9451-4392-8D90-AD11F7E5887E}" type="sibTrans" cxnId="{D767D391-9E1B-4FE8-B866-238BC8201B44}">
      <dgm:prSet/>
      <dgm:spPr/>
      <dgm:t>
        <a:bodyPr/>
        <a:lstStyle/>
        <a:p>
          <a:endParaRPr lang="en-US"/>
        </a:p>
      </dgm:t>
    </dgm:pt>
    <dgm:pt modelId="{3973DBFD-A16D-4D6B-8D0C-2FDFCA0A7512}">
      <dgm:prSet phldrT="[Text]" custT="1">
        <dgm:style>
          <a:lnRef idx="1">
            <a:schemeClr val="accent4"/>
          </a:lnRef>
          <a:fillRef idx="2">
            <a:schemeClr val="accent4"/>
          </a:fillRef>
          <a:effectRef idx="1">
            <a:schemeClr val="accent4"/>
          </a:effectRef>
          <a:fontRef idx="minor">
            <a:schemeClr val="dk1"/>
          </a:fontRef>
        </dgm:style>
      </dgm:prSet>
      <dgm:spPr>
        <a:ln>
          <a:solidFill>
            <a:schemeClr val="accent4"/>
          </a:solidFill>
        </a:ln>
      </dgm:spPr>
      <dgm:t>
        <a:bodyPr/>
        <a:lstStyle/>
        <a:p>
          <a:r>
            <a:rPr lang="en-US" sz="4000" dirty="0" smtClean="0"/>
            <a:t>Enroll as an IBO $45.00</a:t>
          </a:r>
          <a:endParaRPr lang="en-US" sz="4000" dirty="0"/>
        </a:p>
      </dgm:t>
    </dgm:pt>
    <dgm:pt modelId="{C351F644-0707-45F8-AD48-371000EDD2E7}" type="parTrans" cxnId="{506861C5-4980-43F9-A290-58C1C688F5BF}">
      <dgm:prSet/>
      <dgm:spPr/>
      <dgm:t>
        <a:bodyPr/>
        <a:lstStyle/>
        <a:p>
          <a:endParaRPr lang="en-US"/>
        </a:p>
      </dgm:t>
    </dgm:pt>
    <dgm:pt modelId="{6775D6BE-D259-4553-BBF0-CCAE743EA181}" type="sibTrans" cxnId="{506861C5-4980-43F9-A290-58C1C688F5BF}">
      <dgm:prSet/>
      <dgm:spPr/>
      <dgm:t>
        <a:bodyPr/>
        <a:lstStyle/>
        <a:p>
          <a:endParaRPr lang="en-US"/>
        </a:p>
      </dgm:t>
    </dgm:pt>
    <dgm:pt modelId="{5B7E7B33-396D-43CE-816D-9B3812296611}" type="pres">
      <dgm:prSet presAssocID="{8C3D03F5-4452-4E5F-BFFB-C681D3EE9CE7}" presName="linearFlow" presStyleCnt="0">
        <dgm:presLayoutVars>
          <dgm:dir/>
          <dgm:animLvl val="lvl"/>
          <dgm:resizeHandles val="exact"/>
        </dgm:presLayoutVars>
      </dgm:prSet>
      <dgm:spPr/>
      <dgm:t>
        <a:bodyPr/>
        <a:lstStyle/>
        <a:p>
          <a:endParaRPr lang="en-US"/>
        </a:p>
      </dgm:t>
    </dgm:pt>
    <dgm:pt modelId="{ECE4DAC8-2F43-48F6-AA2D-0CD74F1F8987}" type="pres">
      <dgm:prSet presAssocID="{13629B5E-4F7C-4D2E-B91B-53230D7BFB3C}" presName="composite" presStyleCnt="0"/>
      <dgm:spPr/>
    </dgm:pt>
    <dgm:pt modelId="{AAB9531E-9148-4777-9E50-70DE93F4BFCC}" type="pres">
      <dgm:prSet presAssocID="{13629B5E-4F7C-4D2E-B91B-53230D7BFB3C}" presName="parentText" presStyleLbl="alignNode1" presStyleIdx="0" presStyleCnt="1">
        <dgm:presLayoutVars>
          <dgm:chMax val="1"/>
          <dgm:bulletEnabled val="1"/>
        </dgm:presLayoutVars>
      </dgm:prSet>
      <dgm:spPr/>
      <dgm:t>
        <a:bodyPr/>
        <a:lstStyle/>
        <a:p>
          <a:endParaRPr lang="en-US"/>
        </a:p>
      </dgm:t>
    </dgm:pt>
    <dgm:pt modelId="{0AC3E998-2D63-497F-8463-BF0B6A3038BF}" type="pres">
      <dgm:prSet presAssocID="{13629B5E-4F7C-4D2E-B91B-53230D7BFB3C}" presName="descendantText" presStyleLbl="alignAcc1" presStyleIdx="0" presStyleCnt="1">
        <dgm:presLayoutVars>
          <dgm:bulletEnabled val="1"/>
        </dgm:presLayoutVars>
      </dgm:prSet>
      <dgm:spPr/>
      <dgm:t>
        <a:bodyPr/>
        <a:lstStyle/>
        <a:p>
          <a:endParaRPr lang="en-US"/>
        </a:p>
      </dgm:t>
    </dgm:pt>
  </dgm:ptLst>
  <dgm:cxnLst>
    <dgm:cxn modelId="{EEE18FE5-9326-4809-8A20-3A229C8DF2BA}" type="presOf" srcId="{13629B5E-4F7C-4D2E-B91B-53230D7BFB3C}" destId="{AAB9531E-9148-4777-9E50-70DE93F4BFCC}" srcOrd="0" destOrd="0" presId="urn:microsoft.com/office/officeart/2005/8/layout/chevron2"/>
    <dgm:cxn modelId="{77E46BDA-A3FB-4476-8F14-FBBE86790100}" type="presOf" srcId="{8C3D03F5-4452-4E5F-BFFB-C681D3EE9CE7}" destId="{5B7E7B33-396D-43CE-816D-9B3812296611}" srcOrd="0" destOrd="0" presId="urn:microsoft.com/office/officeart/2005/8/layout/chevron2"/>
    <dgm:cxn modelId="{D767D391-9E1B-4FE8-B866-238BC8201B44}" srcId="{8C3D03F5-4452-4E5F-BFFB-C681D3EE9CE7}" destId="{13629B5E-4F7C-4D2E-B91B-53230D7BFB3C}" srcOrd="0" destOrd="0" parTransId="{AC65DFE6-7116-4620-BACA-EB39BFF814A6}" sibTransId="{42E65A61-9451-4392-8D90-AD11F7E5887E}"/>
    <dgm:cxn modelId="{506861C5-4980-43F9-A290-58C1C688F5BF}" srcId="{13629B5E-4F7C-4D2E-B91B-53230D7BFB3C}" destId="{3973DBFD-A16D-4D6B-8D0C-2FDFCA0A7512}" srcOrd="0" destOrd="0" parTransId="{C351F644-0707-45F8-AD48-371000EDD2E7}" sibTransId="{6775D6BE-D259-4553-BBF0-CCAE743EA181}"/>
    <dgm:cxn modelId="{E30C8369-4501-44F8-AAA4-45477792121F}" type="presOf" srcId="{3973DBFD-A16D-4D6B-8D0C-2FDFCA0A7512}" destId="{0AC3E998-2D63-497F-8463-BF0B6A3038BF}" srcOrd="0" destOrd="0" presId="urn:microsoft.com/office/officeart/2005/8/layout/chevron2"/>
    <dgm:cxn modelId="{BD3ADFC0-FBFF-4F42-997C-C894E4208D82}" type="presParOf" srcId="{5B7E7B33-396D-43CE-816D-9B3812296611}" destId="{ECE4DAC8-2F43-48F6-AA2D-0CD74F1F8987}" srcOrd="0" destOrd="0" presId="urn:microsoft.com/office/officeart/2005/8/layout/chevron2"/>
    <dgm:cxn modelId="{CC1F6174-C054-46E5-B200-1F3D9FF4DEDC}" type="presParOf" srcId="{ECE4DAC8-2F43-48F6-AA2D-0CD74F1F8987}" destId="{AAB9531E-9148-4777-9E50-70DE93F4BFCC}" srcOrd="0" destOrd="0" presId="urn:microsoft.com/office/officeart/2005/8/layout/chevron2"/>
    <dgm:cxn modelId="{F8444113-F6C2-45AF-BC2B-BB215741391B}" type="presParOf" srcId="{ECE4DAC8-2F43-48F6-AA2D-0CD74F1F8987}" destId="{0AC3E998-2D63-497F-8463-BF0B6A3038BF}"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8FF29-CB8C-469C-A2C7-6FB1EFCABE0A}"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en-US"/>
        </a:p>
      </dgm:t>
    </dgm:pt>
    <dgm:pt modelId="{62461150-61C1-45DD-BFFD-422F38444A19}">
      <dgm:prSet phldrT="[Text]" custT="1"/>
      <dgm:spPr>
        <a:solidFill>
          <a:srgbClr val="B8CB33"/>
        </a:solidFill>
      </dgm:spPr>
      <dgm:t>
        <a:bodyPr/>
        <a:lstStyle/>
        <a:p>
          <a:r>
            <a:rPr lang="en-US" sz="3600" b="1" dirty="0" smtClean="0">
              <a:solidFill>
                <a:schemeClr val="tx1"/>
              </a:solidFill>
            </a:rPr>
            <a:t>2</a:t>
          </a:r>
          <a:endParaRPr lang="en-US" sz="3600" b="1" dirty="0">
            <a:solidFill>
              <a:schemeClr val="tx1"/>
            </a:solidFill>
          </a:endParaRPr>
        </a:p>
      </dgm:t>
    </dgm:pt>
    <dgm:pt modelId="{90CC4402-7980-4EA3-8DE9-CA8DAB01D825}" type="parTrans" cxnId="{01D9C956-B531-4A97-8165-38DFA207B6A6}">
      <dgm:prSet/>
      <dgm:spPr/>
      <dgm:t>
        <a:bodyPr/>
        <a:lstStyle/>
        <a:p>
          <a:endParaRPr lang="en-US"/>
        </a:p>
      </dgm:t>
    </dgm:pt>
    <dgm:pt modelId="{3AAE150E-4A5E-4387-93F6-93C99FC3935A}" type="sibTrans" cxnId="{01D9C956-B531-4A97-8165-38DFA207B6A6}">
      <dgm:prSet/>
      <dgm:spPr/>
      <dgm:t>
        <a:bodyPr/>
        <a:lstStyle/>
        <a:p>
          <a:endParaRPr lang="en-US"/>
        </a:p>
      </dgm:t>
    </dgm:pt>
    <dgm:pt modelId="{9251A177-D2BC-492D-9561-A2D7003D6E3F}">
      <dgm:prSet phldrT="[Text]">
        <dgm:style>
          <a:lnRef idx="1">
            <a:schemeClr val="accent4"/>
          </a:lnRef>
          <a:fillRef idx="2">
            <a:schemeClr val="accent4"/>
          </a:fillRef>
          <a:effectRef idx="1">
            <a:schemeClr val="accent4"/>
          </a:effectRef>
          <a:fontRef idx="minor">
            <a:schemeClr val="dk1"/>
          </a:fontRef>
        </dgm:style>
      </dgm:prSet>
      <dgm:spPr>
        <a:ln/>
      </dgm:spPr>
      <dgm:t>
        <a:bodyPr/>
        <a:lstStyle/>
        <a:p>
          <a:r>
            <a:rPr lang="en-US" dirty="0" smtClean="0"/>
            <a:t>Place initial order</a:t>
          </a:r>
          <a:endParaRPr lang="en-US" dirty="0"/>
        </a:p>
      </dgm:t>
    </dgm:pt>
    <dgm:pt modelId="{40D1F1CB-5472-4B58-9BBD-9DAD48D1E11E}" type="parTrans" cxnId="{D7AF316C-DBAF-493D-BCD9-07FFBB051DAD}">
      <dgm:prSet/>
      <dgm:spPr/>
      <dgm:t>
        <a:bodyPr/>
        <a:lstStyle/>
        <a:p>
          <a:endParaRPr lang="en-US"/>
        </a:p>
      </dgm:t>
    </dgm:pt>
    <dgm:pt modelId="{4C03787E-7BB3-45F1-A11C-813EBAF67796}" type="sibTrans" cxnId="{D7AF316C-DBAF-493D-BCD9-07FFBB051DAD}">
      <dgm:prSet/>
      <dgm:spPr/>
      <dgm:t>
        <a:bodyPr/>
        <a:lstStyle/>
        <a:p>
          <a:endParaRPr lang="en-US"/>
        </a:p>
      </dgm:t>
    </dgm:pt>
    <dgm:pt modelId="{C1BC38D2-DACF-474F-B540-B4476106C4AB}">
      <dgm:prSet phldrT="[Text]">
        <dgm:style>
          <a:lnRef idx="1">
            <a:schemeClr val="accent4"/>
          </a:lnRef>
          <a:fillRef idx="2">
            <a:schemeClr val="accent4"/>
          </a:fillRef>
          <a:effectRef idx="1">
            <a:schemeClr val="accent4"/>
          </a:effectRef>
          <a:fontRef idx="minor">
            <a:schemeClr val="dk1"/>
          </a:fontRef>
        </dgm:style>
      </dgm:prSet>
      <dgm:spPr>
        <a:ln/>
      </dgm:spPr>
      <dgm:t>
        <a:bodyPr/>
        <a:lstStyle/>
        <a:p>
          <a:r>
            <a:rPr lang="en-US" dirty="0" smtClean="0"/>
            <a:t>$250, $500 or $1,000</a:t>
          </a:r>
          <a:endParaRPr lang="en-US" dirty="0"/>
        </a:p>
      </dgm:t>
    </dgm:pt>
    <dgm:pt modelId="{920D5ED1-6271-49AF-AC0B-9AE3EAFB6DC8}" type="parTrans" cxnId="{4378D594-25BB-468F-9548-31B62C8D6387}">
      <dgm:prSet/>
      <dgm:spPr/>
    </dgm:pt>
    <dgm:pt modelId="{104975A6-B9BA-4FE3-93AA-C9B9E3AFC600}" type="sibTrans" cxnId="{4378D594-25BB-468F-9548-31B62C8D6387}">
      <dgm:prSet/>
      <dgm:spPr/>
    </dgm:pt>
    <dgm:pt modelId="{0894F7E2-898D-41AF-A167-3191242FF808}" type="pres">
      <dgm:prSet presAssocID="{0728FF29-CB8C-469C-A2C7-6FB1EFCABE0A}" presName="linearFlow" presStyleCnt="0">
        <dgm:presLayoutVars>
          <dgm:dir/>
          <dgm:animLvl val="lvl"/>
          <dgm:resizeHandles val="exact"/>
        </dgm:presLayoutVars>
      </dgm:prSet>
      <dgm:spPr/>
      <dgm:t>
        <a:bodyPr/>
        <a:lstStyle/>
        <a:p>
          <a:endParaRPr lang="en-US"/>
        </a:p>
      </dgm:t>
    </dgm:pt>
    <dgm:pt modelId="{E01C6D38-CB0A-439E-8C02-299D79F4AE88}" type="pres">
      <dgm:prSet presAssocID="{62461150-61C1-45DD-BFFD-422F38444A19}" presName="composite" presStyleCnt="0"/>
      <dgm:spPr/>
    </dgm:pt>
    <dgm:pt modelId="{919592FC-C7A8-4BE9-9C90-1E6845153696}" type="pres">
      <dgm:prSet presAssocID="{62461150-61C1-45DD-BFFD-422F38444A19}" presName="parentText" presStyleLbl="alignNode1" presStyleIdx="0" presStyleCnt="1">
        <dgm:presLayoutVars>
          <dgm:chMax val="1"/>
          <dgm:bulletEnabled val="1"/>
        </dgm:presLayoutVars>
      </dgm:prSet>
      <dgm:spPr/>
      <dgm:t>
        <a:bodyPr/>
        <a:lstStyle/>
        <a:p>
          <a:endParaRPr lang="en-US"/>
        </a:p>
      </dgm:t>
    </dgm:pt>
    <dgm:pt modelId="{16EFA7B4-5088-4C90-BAB4-FA9153204F22}" type="pres">
      <dgm:prSet presAssocID="{62461150-61C1-45DD-BFFD-422F38444A19}" presName="descendantText" presStyleLbl="alignAcc1" presStyleIdx="0" presStyleCnt="1">
        <dgm:presLayoutVars>
          <dgm:bulletEnabled val="1"/>
        </dgm:presLayoutVars>
      </dgm:prSet>
      <dgm:spPr/>
      <dgm:t>
        <a:bodyPr/>
        <a:lstStyle/>
        <a:p>
          <a:endParaRPr lang="en-US"/>
        </a:p>
      </dgm:t>
    </dgm:pt>
  </dgm:ptLst>
  <dgm:cxnLst>
    <dgm:cxn modelId="{01D9C956-B531-4A97-8165-38DFA207B6A6}" srcId="{0728FF29-CB8C-469C-A2C7-6FB1EFCABE0A}" destId="{62461150-61C1-45DD-BFFD-422F38444A19}" srcOrd="0" destOrd="0" parTransId="{90CC4402-7980-4EA3-8DE9-CA8DAB01D825}" sibTransId="{3AAE150E-4A5E-4387-93F6-93C99FC3935A}"/>
    <dgm:cxn modelId="{C43664E4-F4ED-40E1-AD22-C0C83EA4F692}" type="presOf" srcId="{62461150-61C1-45DD-BFFD-422F38444A19}" destId="{919592FC-C7A8-4BE9-9C90-1E6845153696}" srcOrd="0" destOrd="0" presId="urn:microsoft.com/office/officeart/2005/8/layout/chevron2"/>
    <dgm:cxn modelId="{C7E1675F-CA90-4613-A054-87DE757F9A45}" type="presOf" srcId="{0728FF29-CB8C-469C-A2C7-6FB1EFCABE0A}" destId="{0894F7E2-898D-41AF-A167-3191242FF808}" srcOrd="0" destOrd="0" presId="urn:microsoft.com/office/officeart/2005/8/layout/chevron2"/>
    <dgm:cxn modelId="{5AA664B6-329E-4F9A-8719-AE6F5513A1A1}" type="presOf" srcId="{C1BC38D2-DACF-474F-B540-B4476106C4AB}" destId="{16EFA7B4-5088-4C90-BAB4-FA9153204F22}" srcOrd="0" destOrd="1" presId="urn:microsoft.com/office/officeart/2005/8/layout/chevron2"/>
    <dgm:cxn modelId="{549A3472-5ADC-4179-B27E-67E83196644B}" type="presOf" srcId="{9251A177-D2BC-492D-9561-A2D7003D6E3F}" destId="{16EFA7B4-5088-4C90-BAB4-FA9153204F22}" srcOrd="0" destOrd="0" presId="urn:microsoft.com/office/officeart/2005/8/layout/chevron2"/>
    <dgm:cxn modelId="{4378D594-25BB-468F-9548-31B62C8D6387}" srcId="{62461150-61C1-45DD-BFFD-422F38444A19}" destId="{C1BC38D2-DACF-474F-B540-B4476106C4AB}" srcOrd="1" destOrd="0" parTransId="{920D5ED1-6271-49AF-AC0B-9AE3EAFB6DC8}" sibTransId="{104975A6-B9BA-4FE3-93AA-C9B9E3AFC600}"/>
    <dgm:cxn modelId="{D7AF316C-DBAF-493D-BCD9-07FFBB051DAD}" srcId="{62461150-61C1-45DD-BFFD-422F38444A19}" destId="{9251A177-D2BC-492D-9561-A2D7003D6E3F}" srcOrd="0" destOrd="0" parTransId="{40D1F1CB-5472-4B58-9BBD-9DAD48D1E11E}" sibTransId="{4C03787E-7BB3-45F1-A11C-813EBAF67796}"/>
    <dgm:cxn modelId="{9A2FD15C-785E-49AD-BF49-7668F20A2E4F}" type="presParOf" srcId="{0894F7E2-898D-41AF-A167-3191242FF808}" destId="{E01C6D38-CB0A-439E-8C02-299D79F4AE88}" srcOrd="0" destOrd="0" presId="urn:microsoft.com/office/officeart/2005/8/layout/chevron2"/>
    <dgm:cxn modelId="{DC19855E-E7D4-41AF-B2FD-ED3957E17C67}" type="presParOf" srcId="{E01C6D38-CB0A-439E-8C02-299D79F4AE88}" destId="{919592FC-C7A8-4BE9-9C90-1E6845153696}" srcOrd="0" destOrd="0" presId="urn:microsoft.com/office/officeart/2005/8/layout/chevron2"/>
    <dgm:cxn modelId="{E8C6120A-7D81-431C-A2F3-DC7AC6690373}" type="presParOf" srcId="{E01C6D38-CB0A-439E-8C02-299D79F4AE88}" destId="{16EFA7B4-5088-4C90-BAB4-FA9153204F22}" srcOrd="1" destOrd="0" presId="urn:microsoft.com/office/officeart/2005/8/layout/chevron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8FF29-CB8C-469C-A2C7-6FB1EFCABE0A}"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en-US"/>
        </a:p>
      </dgm:t>
    </dgm:pt>
    <dgm:pt modelId="{62461150-61C1-45DD-BFFD-422F38444A19}">
      <dgm:prSet phldrT="[Text]" custT="1"/>
      <dgm:spPr>
        <a:solidFill>
          <a:srgbClr val="B8CB33"/>
        </a:solidFill>
      </dgm:spPr>
      <dgm:t>
        <a:bodyPr/>
        <a:lstStyle/>
        <a:p>
          <a:r>
            <a:rPr lang="en-US" sz="3600" b="1" dirty="0" smtClean="0">
              <a:solidFill>
                <a:schemeClr val="tx1"/>
              </a:solidFill>
            </a:rPr>
            <a:t>3</a:t>
          </a:r>
          <a:endParaRPr lang="en-US" sz="3600" b="1" dirty="0">
            <a:solidFill>
              <a:schemeClr val="tx1"/>
            </a:solidFill>
          </a:endParaRPr>
        </a:p>
      </dgm:t>
    </dgm:pt>
    <dgm:pt modelId="{90CC4402-7980-4EA3-8DE9-CA8DAB01D825}" type="parTrans" cxnId="{01D9C956-B531-4A97-8165-38DFA207B6A6}">
      <dgm:prSet/>
      <dgm:spPr/>
      <dgm:t>
        <a:bodyPr/>
        <a:lstStyle/>
        <a:p>
          <a:endParaRPr lang="en-US"/>
        </a:p>
      </dgm:t>
    </dgm:pt>
    <dgm:pt modelId="{3AAE150E-4A5E-4387-93F6-93C99FC3935A}" type="sibTrans" cxnId="{01D9C956-B531-4A97-8165-38DFA207B6A6}">
      <dgm:prSet/>
      <dgm:spPr/>
      <dgm:t>
        <a:bodyPr/>
        <a:lstStyle/>
        <a:p>
          <a:endParaRPr lang="en-US"/>
        </a:p>
      </dgm:t>
    </dgm:pt>
    <dgm:pt modelId="{9251A177-D2BC-492D-9561-A2D7003D6E3F}">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4000" dirty="0" smtClean="0"/>
            <a:t>Create a Monthly Autoship</a:t>
          </a:r>
          <a:endParaRPr lang="en-US" sz="4000" dirty="0"/>
        </a:p>
      </dgm:t>
    </dgm:pt>
    <dgm:pt modelId="{40D1F1CB-5472-4B58-9BBD-9DAD48D1E11E}" type="parTrans" cxnId="{D7AF316C-DBAF-493D-BCD9-07FFBB051DAD}">
      <dgm:prSet/>
      <dgm:spPr/>
      <dgm:t>
        <a:bodyPr/>
        <a:lstStyle/>
        <a:p>
          <a:endParaRPr lang="en-US"/>
        </a:p>
      </dgm:t>
    </dgm:pt>
    <dgm:pt modelId="{4C03787E-7BB3-45F1-A11C-813EBAF67796}" type="sibTrans" cxnId="{D7AF316C-DBAF-493D-BCD9-07FFBB051DAD}">
      <dgm:prSet/>
      <dgm:spPr/>
      <dgm:t>
        <a:bodyPr/>
        <a:lstStyle/>
        <a:p>
          <a:endParaRPr lang="en-US"/>
        </a:p>
      </dgm:t>
    </dgm:pt>
    <dgm:pt modelId="{0894F7E2-898D-41AF-A167-3191242FF808}" type="pres">
      <dgm:prSet presAssocID="{0728FF29-CB8C-469C-A2C7-6FB1EFCABE0A}" presName="linearFlow" presStyleCnt="0">
        <dgm:presLayoutVars>
          <dgm:dir/>
          <dgm:animLvl val="lvl"/>
          <dgm:resizeHandles val="exact"/>
        </dgm:presLayoutVars>
      </dgm:prSet>
      <dgm:spPr/>
      <dgm:t>
        <a:bodyPr/>
        <a:lstStyle/>
        <a:p>
          <a:endParaRPr lang="en-US"/>
        </a:p>
      </dgm:t>
    </dgm:pt>
    <dgm:pt modelId="{E01C6D38-CB0A-439E-8C02-299D79F4AE88}" type="pres">
      <dgm:prSet presAssocID="{62461150-61C1-45DD-BFFD-422F38444A19}" presName="composite" presStyleCnt="0"/>
      <dgm:spPr/>
    </dgm:pt>
    <dgm:pt modelId="{919592FC-C7A8-4BE9-9C90-1E6845153696}" type="pres">
      <dgm:prSet presAssocID="{62461150-61C1-45DD-BFFD-422F38444A19}" presName="parentText" presStyleLbl="alignNode1" presStyleIdx="0" presStyleCnt="1">
        <dgm:presLayoutVars>
          <dgm:chMax val="1"/>
          <dgm:bulletEnabled val="1"/>
        </dgm:presLayoutVars>
      </dgm:prSet>
      <dgm:spPr/>
      <dgm:t>
        <a:bodyPr/>
        <a:lstStyle/>
        <a:p>
          <a:endParaRPr lang="en-US"/>
        </a:p>
      </dgm:t>
    </dgm:pt>
    <dgm:pt modelId="{16EFA7B4-5088-4C90-BAB4-FA9153204F22}" type="pres">
      <dgm:prSet presAssocID="{62461150-61C1-45DD-BFFD-422F38444A19}" presName="descendantText" presStyleLbl="alignAcc1" presStyleIdx="0" presStyleCnt="1">
        <dgm:presLayoutVars>
          <dgm:bulletEnabled val="1"/>
        </dgm:presLayoutVars>
      </dgm:prSet>
      <dgm:spPr/>
      <dgm:t>
        <a:bodyPr/>
        <a:lstStyle/>
        <a:p>
          <a:endParaRPr lang="en-US"/>
        </a:p>
      </dgm:t>
    </dgm:pt>
  </dgm:ptLst>
  <dgm:cxnLst>
    <dgm:cxn modelId="{01D9C956-B531-4A97-8165-38DFA207B6A6}" srcId="{0728FF29-CB8C-469C-A2C7-6FB1EFCABE0A}" destId="{62461150-61C1-45DD-BFFD-422F38444A19}" srcOrd="0" destOrd="0" parTransId="{90CC4402-7980-4EA3-8DE9-CA8DAB01D825}" sibTransId="{3AAE150E-4A5E-4387-93F6-93C99FC3935A}"/>
    <dgm:cxn modelId="{62CC1392-F4E2-4402-BB01-22144789E619}" type="presOf" srcId="{0728FF29-CB8C-469C-A2C7-6FB1EFCABE0A}" destId="{0894F7E2-898D-41AF-A167-3191242FF808}" srcOrd="0" destOrd="0" presId="urn:microsoft.com/office/officeart/2005/8/layout/chevron2"/>
    <dgm:cxn modelId="{0A10577B-5667-473B-8171-7975031ACBD4}" type="presOf" srcId="{62461150-61C1-45DD-BFFD-422F38444A19}" destId="{919592FC-C7A8-4BE9-9C90-1E6845153696}" srcOrd="0" destOrd="0" presId="urn:microsoft.com/office/officeart/2005/8/layout/chevron2"/>
    <dgm:cxn modelId="{A6E3DCF3-5A0A-4423-9CDF-A4AAC607AE81}" type="presOf" srcId="{9251A177-D2BC-492D-9561-A2D7003D6E3F}" destId="{16EFA7B4-5088-4C90-BAB4-FA9153204F22}" srcOrd="0" destOrd="0" presId="urn:microsoft.com/office/officeart/2005/8/layout/chevron2"/>
    <dgm:cxn modelId="{D7AF316C-DBAF-493D-BCD9-07FFBB051DAD}" srcId="{62461150-61C1-45DD-BFFD-422F38444A19}" destId="{9251A177-D2BC-492D-9561-A2D7003D6E3F}" srcOrd="0" destOrd="0" parTransId="{40D1F1CB-5472-4B58-9BBD-9DAD48D1E11E}" sibTransId="{4C03787E-7BB3-45F1-A11C-813EBAF67796}"/>
    <dgm:cxn modelId="{B829F188-BDB9-4BA5-970E-12D227631741}" type="presParOf" srcId="{0894F7E2-898D-41AF-A167-3191242FF808}" destId="{E01C6D38-CB0A-439E-8C02-299D79F4AE88}" srcOrd="0" destOrd="0" presId="urn:microsoft.com/office/officeart/2005/8/layout/chevron2"/>
    <dgm:cxn modelId="{87580A5E-147D-41FA-9240-B8B039F4BB56}" type="presParOf" srcId="{E01C6D38-CB0A-439E-8C02-299D79F4AE88}" destId="{919592FC-C7A8-4BE9-9C90-1E6845153696}" srcOrd="0" destOrd="0" presId="urn:microsoft.com/office/officeart/2005/8/layout/chevron2"/>
    <dgm:cxn modelId="{33629D02-101E-44DE-AD0D-C230F1A27745}" type="presParOf" srcId="{E01C6D38-CB0A-439E-8C02-299D79F4AE88}" destId="{16EFA7B4-5088-4C90-BAB4-FA9153204F22}" srcOrd="1" destOrd="0" presId="urn:microsoft.com/office/officeart/2005/8/layout/chevron2"/>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939800" eaLnBrk="0" hangingPunct="0">
              <a:defRPr sz="1200"/>
            </a:lvl1pPr>
          </a:lstStyle>
          <a:p>
            <a:pPr>
              <a:defRPr/>
            </a:pPr>
            <a:endParaRPr lang="en-US"/>
          </a:p>
        </p:txBody>
      </p:sp>
      <p:sp>
        <p:nvSpPr>
          <p:cNvPr id="2051"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939800" eaLnBrk="0" hangingPunct="0">
              <a:defRPr sz="1200"/>
            </a:lvl1pPr>
          </a:lstStyle>
          <a:p>
            <a:pPr>
              <a:defRPr/>
            </a:pPr>
            <a:fld id="{42E49C81-C0D9-4EAA-A276-5064D6994FB8}" type="datetime1">
              <a:rPr lang="en-US"/>
              <a:pPr>
                <a:defRPr/>
              </a:pPr>
              <a:t>8/2/2011</a:t>
            </a:fld>
            <a:endParaRPr lang="en-US"/>
          </a:p>
        </p:txBody>
      </p:sp>
      <p:sp>
        <p:nvSpPr>
          <p:cNvPr id="2052"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939800" eaLnBrk="0" hangingPunct="0">
              <a:defRPr sz="1200"/>
            </a:lvl1pPr>
          </a:lstStyle>
          <a:p>
            <a:pPr>
              <a:defRPr/>
            </a:pPr>
            <a:endParaRPr lang="en-US"/>
          </a:p>
        </p:txBody>
      </p:sp>
      <p:sp>
        <p:nvSpPr>
          <p:cNvPr id="2053"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939800" eaLnBrk="0" hangingPunct="0">
              <a:defRPr sz="1200"/>
            </a:lvl1pPr>
          </a:lstStyle>
          <a:p>
            <a:pPr>
              <a:defRPr/>
            </a:pPr>
            <a:fld id="{1D72E8B5-4A08-4971-95EE-764D99B808E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939800">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014788"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939800">
              <a:defRPr sz="1200">
                <a:latin typeface="Calibri" pitchFamily="34" charset="0"/>
              </a:defRPr>
            </a:lvl1pPr>
          </a:lstStyle>
          <a:p>
            <a:pPr>
              <a:defRPr/>
            </a:pPr>
            <a:fld id="{6E395C29-6219-43D2-BDCF-673186C73D4A}" type="datetime1">
              <a:rPr lang="en-US"/>
              <a:pPr>
                <a:defRPr/>
              </a:pPr>
              <a:t>8/2/2011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8025" y="4451350"/>
            <a:ext cx="5670550" cy="4217988"/>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939800">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014788"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939800">
              <a:defRPr sz="1200">
                <a:latin typeface="Calibri" pitchFamily="34" charset="0"/>
              </a:defRPr>
            </a:lvl1pPr>
          </a:lstStyle>
          <a:p>
            <a:pPr>
              <a:defRPr/>
            </a:pPr>
            <a:fld id="{BE042F26-9EA2-49A2-8549-47994AEB39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19459"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80E5A7A6-617E-495C-B88F-CA9998DF1508}" type="slidenum">
              <a:rPr lang="en-US" sz="1200">
                <a:latin typeface="Calibri" pitchFamily="34" charset="0"/>
              </a:rPr>
              <a:pPr algn="r" defTabSz="939800"/>
              <a:t>2</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37891"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7E9D824F-C79D-4CFE-9DC6-AF566E713DFF}" type="slidenum">
              <a:rPr lang="en-US" sz="1200">
                <a:latin typeface="Calibri" pitchFamily="34" charset="0"/>
              </a:rPr>
              <a:pPr algn="r" defTabSz="939800"/>
              <a:t>11</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endParaRPr lang="en-US" smtClean="0">
              <a:ea typeface="ＭＳ Ｐゴシック"/>
            </a:endParaRPr>
          </a:p>
        </p:txBody>
      </p:sp>
      <p:sp>
        <p:nvSpPr>
          <p:cNvPr id="47107" name="Slide Number Placeholder 3"/>
          <p:cNvSpPr>
            <a:spLocks noGrp="1"/>
          </p:cNvSpPr>
          <p:nvPr>
            <p:ph type="sldNum" sz="quarter" idx="5"/>
          </p:nvPr>
        </p:nvSpPr>
        <p:spPr>
          <a:noFill/>
        </p:spPr>
        <p:txBody>
          <a:bodyPr/>
          <a:lstStyle/>
          <a:p>
            <a:fld id="{56290C00-CC3C-4A1D-8835-F66DE3660262}"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custDataLst>
              <p:tags r:id="rId1"/>
            </p:custDataLst>
          </p:nvPr>
        </p:nvSpPr>
        <p:spPr>
          <a:noFill/>
          <a:ln/>
        </p:spPr>
        <p:txBody>
          <a:bodyPr/>
          <a:lstStyle/>
          <a:p>
            <a:pPr eaLnBrk="1" hangingPunct="1">
              <a:lnSpc>
                <a:spcPct val="115000"/>
              </a:lnSpc>
              <a:spcBef>
                <a:spcPct val="0"/>
              </a:spcBef>
            </a:pPr>
            <a:r>
              <a:rPr lang="en-US" smtClean="0">
                <a:solidFill>
                  <a:srgbClr val="000000"/>
                </a:solidFill>
                <a:ea typeface="Times New Roman" pitchFamily="18" charset="0"/>
                <a:cs typeface="Calibri" pitchFamily="34" charset="0"/>
              </a:rPr>
              <a:t>Because world-class scientifically validated products are at the heart of the Qivana opportunity, the q management team sought to create a world-class advisory team to assure our place as a leader and innovator in the natural products world.</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Our adisory Board headed by Dr Marcus Laux brings decades of education and peer reviewed research to Qivana.</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If you take the time to research any or all of the gentlemen on this slide it will be obvious that Qivana intends to be the gold standard in the creation and marketing of life changing natural products by associating itself with the most respected scientists in the field of natural products.</a:t>
            </a:r>
            <a:endParaRPr lang="en-US" sz="1100" smtClean="0">
              <a:ea typeface="Times New Roman" pitchFamily="18" charset="0"/>
              <a:cs typeface="Calibri" pitchFamily="34" charset="0"/>
            </a:endParaRPr>
          </a:p>
        </p:txBody>
      </p:sp>
      <p:sp>
        <p:nvSpPr>
          <p:cNvPr id="21507"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166DF824-8A3F-483E-AA9C-3676C8832D0A}" type="slidenum">
              <a:rPr lang="en-US" sz="1200">
                <a:latin typeface="Calibri" pitchFamily="34" charset="0"/>
              </a:rPr>
              <a:pPr algn="r" defTabSz="939800"/>
              <a:t>3</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custDataLst>
              <p:tags r:id="rId1"/>
            </p:custDataLst>
          </p:nvPr>
        </p:nvSpPr>
        <p:spPr>
          <a:noFill/>
          <a:ln/>
        </p:spPr>
        <p:txBody>
          <a:bodyPr/>
          <a:lstStyle/>
          <a:p>
            <a:pPr eaLnBrk="1" hangingPunct="1">
              <a:lnSpc>
                <a:spcPct val="115000"/>
              </a:lnSpc>
              <a:spcBef>
                <a:spcPct val="0"/>
              </a:spcBef>
            </a:pPr>
            <a:r>
              <a:rPr lang="en-US" smtClean="0">
                <a:solidFill>
                  <a:srgbClr val="000000"/>
                </a:solidFill>
                <a:ea typeface="Times New Roman" pitchFamily="18" charset="0"/>
                <a:cs typeface="Calibri" pitchFamily="34" charset="0"/>
              </a:rPr>
              <a:t>Qivana's revolutionary Systems approach to wellness separates Qivana from the "me toos" of the natural product world.</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This simple, synergistic SYSTEMS approach to enhanced health creates a framework for a variety of systems to be introduced into the Q product line over time.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Our first System is called the Qore System...scientifically designed and validated to stabilize, vitalize and optimize your state of health. </a:t>
            </a:r>
            <a:endParaRPr lang="en-US" sz="1100" smtClean="0">
              <a:ea typeface="Times New Roman" pitchFamily="18" charset="0"/>
              <a:cs typeface="Calibri" pitchFamily="34" charset="0"/>
            </a:endParaRPr>
          </a:p>
          <a:p>
            <a:pPr eaLnBrk="1" hangingPunct="1">
              <a:lnSpc>
                <a:spcPct val="115000"/>
              </a:lnSpc>
              <a:spcBef>
                <a:spcPct val="0"/>
              </a:spcBef>
            </a:pPr>
            <a:r>
              <a:rPr lang="en-US" smtClean="0">
                <a:solidFill>
                  <a:srgbClr val="000000"/>
                </a:solidFill>
                <a:ea typeface="Times New Roman" pitchFamily="18" charset="0"/>
                <a:cs typeface="Calibri" pitchFamily="34" charset="0"/>
              </a:rPr>
              <a:t> </a:t>
            </a:r>
            <a:endParaRPr lang="en-US" sz="1100" smtClean="0">
              <a:ea typeface="Times New Roman" pitchFamily="18" charset="0"/>
              <a:cs typeface="Calibri" pitchFamily="34" charset="0"/>
            </a:endParaRPr>
          </a:p>
          <a:p>
            <a:pPr eaLnBrk="1" hangingPunct="1">
              <a:lnSpc>
                <a:spcPct val="115000"/>
              </a:lnSpc>
              <a:spcBef>
                <a:spcPct val="0"/>
              </a:spcBef>
            </a:pPr>
            <a:r>
              <a:rPr lang="en-US" smtClean="0">
                <a:ea typeface="Times New Roman" pitchFamily="18" charset="0"/>
                <a:cs typeface="Calibri" pitchFamily="34" charset="0"/>
              </a:rPr>
              <a:t> </a:t>
            </a:r>
            <a:endParaRPr lang="en-US" sz="1100" smtClean="0">
              <a:ea typeface="Times New Roman" pitchFamily="18" charset="0"/>
              <a:cs typeface="Calibri" pitchFamily="34" charset="0"/>
            </a:endParaRPr>
          </a:p>
        </p:txBody>
      </p:sp>
      <p:sp>
        <p:nvSpPr>
          <p:cNvPr id="23555"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F62676D6-D3F6-47A7-B0F0-1B6AEC731CBF}" type="slidenum">
              <a:rPr lang="en-US" sz="1200">
                <a:latin typeface="Calibri" pitchFamily="34" charset="0"/>
              </a:rPr>
              <a:pPr algn="r" defTabSz="939800"/>
              <a:t>4</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25603"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A24BED9C-C104-4958-B212-46B853129D90}" type="slidenum">
              <a:rPr lang="en-US" sz="1200">
                <a:latin typeface="Calibri" pitchFamily="34" charset="0"/>
              </a:rPr>
              <a:pPr algn="r" defTabSz="939800"/>
              <a:t>5</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27651"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6BB69658-9A43-4B59-A100-D25E18DC988B}" type="slidenum">
              <a:rPr lang="en-US" sz="1200">
                <a:latin typeface="Calibri" pitchFamily="34" charset="0"/>
              </a:rPr>
              <a:pPr algn="r" defTabSz="939800"/>
              <a:t>6</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29699"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7EA37D4E-8E27-40A8-AD19-21D8634042E0}" type="slidenum">
              <a:rPr lang="en-US" sz="1200">
                <a:latin typeface="Calibri" pitchFamily="34" charset="0"/>
              </a:rPr>
              <a:pPr algn="r" defTabSz="939800"/>
              <a:t>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31747"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9602C1C0-9FE4-4FE5-AF41-45542BB15A9F}" type="slidenum">
              <a:rPr lang="en-US" sz="1200">
                <a:latin typeface="Calibri" pitchFamily="34" charset="0"/>
              </a:rPr>
              <a:pPr algn="r" defTabSz="939800"/>
              <a:t>8</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33795"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305DF235-C635-4781-8235-039CBFDD927E}" type="slidenum">
              <a:rPr lang="en-US" sz="1200">
                <a:latin typeface="Calibri" pitchFamily="34" charset="0"/>
              </a:rPr>
              <a:pPr algn="r" defTabSz="939800"/>
              <a:t>9</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eaLnBrk="1" hangingPunct="1">
              <a:spcBef>
                <a:spcPct val="0"/>
              </a:spcBef>
            </a:pPr>
            <a:endParaRPr lang="en-US" smtClean="0">
              <a:ea typeface="ＭＳ Ｐゴシック"/>
            </a:endParaRPr>
          </a:p>
        </p:txBody>
      </p:sp>
      <p:sp>
        <p:nvSpPr>
          <p:cNvPr id="35843" name="Slide Number Placeholder 3"/>
          <p:cNvSpPr txBox="1">
            <a:spLocks noGrp="1"/>
          </p:cNvSpPr>
          <p:nvPr/>
        </p:nvSpPr>
        <p:spPr bwMode="auto">
          <a:xfrm>
            <a:off x="4014788" y="8902700"/>
            <a:ext cx="3070225" cy="468313"/>
          </a:xfrm>
          <a:prstGeom prst="rect">
            <a:avLst/>
          </a:prstGeom>
          <a:noFill/>
          <a:ln w="9525">
            <a:noFill/>
            <a:miter lim="800000"/>
            <a:headEnd/>
            <a:tailEnd/>
          </a:ln>
        </p:spPr>
        <p:txBody>
          <a:bodyPr lIns="94046" tIns="47023" rIns="94046" bIns="47023" anchor="b"/>
          <a:lstStyle/>
          <a:p>
            <a:pPr algn="r" defTabSz="939800"/>
            <a:fld id="{CD7C0AEB-5090-449B-9CC2-E141C7B0A971}" type="slidenum">
              <a:rPr lang="en-US" sz="1200">
                <a:latin typeface="Calibri" pitchFamily="34" charset="0"/>
              </a:rPr>
              <a:pPr algn="r" defTabSz="939800"/>
              <a:t>10</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10;q_ppt_ibo.jpg                                                  00019802 entity hd                      BE771F87:"/>
          <p:cNvPicPr>
            <a:picLocks noChangeAspect="1" noChangeArrowheads="1"/>
          </p:cNvPicPr>
          <p:nvPr userDrawn="1"/>
        </p:nvPicPr>
        <p:blipFill>
          <a:blip r:embed="rId13"/>
          <a:srcRect/>
          <a:stretch>
            <a:fillRect/>
          </a:stretch>
        </p:blipFill>
        <p:spPr bwMode="auto">
          <a:xfrm>
            <a:off x="0" y="4763"/>
            <a:ext cx="9145588" cy="6853237"/>
          </a:xfrm>
          <a:prstGeom prst="rect">
            <a:avLst/>
          </a:prstGeom>
          <a:noFill/>
          <a:ln w="9525">
            <a:noFill/>
            <a:miter lim="800000"/>
            <a:headEnd/>
            <a:tailEnd/>
          </a:ln>
        </p:spPr>
      </p:pic>
      <p:pic>
        <p:nvPicPr>
          <p:cNvPr id="1027" name="Picture 3" descr="GoldenQ">
            <a:hlinkClick r:id="rId14" action="ppaction://hlinksldjump"/>
          </p:cNvPr>
          <p:cNvPicPr>
            <a:picLocks noChangeAspect="1" noChangeArrowheads="1"/>
          </p:cNvPicPr>
          <p:nvPr userDrawn="1"/>
        </p:nvPicPr>
        <p:blipFill>
          <a:blip r:embed="rId15"/>
          <a:srcRect/>
          <a:stretch>
            <a:fillRect/>
          </a:stretch>
        </p:blipFill>
        <p:spPr bwMode="auto">
          <a:xfrm>
            <a:off x="8540750" y="6248400"/>
            <a:ext cx="450850" cy="533400"/>
          </a:xfrm>
          <a:prstGeom prst="rect">
            <a:avLst/>
          </a:prstGeom>
          <a:noFill/>
          <a:ln w="9525">
            <a:noFill/>
            <a:miter lim="800000"/>
            <a:headEnd/>
            <a:tailEnd/>
          </a:ln>
        </p:spPr>
      </p:pic>
      <p:sp>
        <p:nvSpPr>
          <p:cNvPr id="1028" name="Title Placeholder 1"/>
          <p:cNvSpPr>
            <a:spLocks noGrp="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descr="COMPANY">
            <a:hlinkClick r:id="rId16" action="ppaction://hlinksldjump"/>
          </p:cNvPr>
          <p:cNvPicPr>
            <a:picLocks noChangeAspect="1" noChangeArrowheads="1"/>
          </p:cNvPicPr>
          <p:nvPr userDrawn="1"/>
        </p:nvPicPr>
        <p:blipFill>
          <a:blip r:embed="rId17"/>
          <a:srcRect/>
          <a:stretch>
            <a:fillRect/>
          </a:stretch>
        </p:blipFill>
        <p:spPr bwMode="auto">
          <a:xfrm>
            <a:off x="2743200" y="228600"/>
            <a:ext cx="685800" cy="450850"/>
          </a:xfrm>
          <a:prstGeom prst="rect">
            <a:avLst/>
          </a:prstGeom>
          <a:noFill/>
          <a:ln w="9525">
            <a:noFill/>
            <a:miter lim="800000"/>
            <a:headEnd/>
            <a:tailEnd/>
          </a:ln>
        </p:spPr>
      </p:pic>
      <p:pic>
        <p:nvPicPr>
          <p:cNvPr id="1034" name="Picture 10" descr="CARES2"/>
          <p:cNvPicPr>
            <a:picLocks noChangeAspect="1" noChangeArrowheads="1"/>
          </p:cNvPicPr>
          <p:nvPr userDrawn="1"/>
        </p:nvPicPr>
        <p:blipFill>
          <a:blip r:embed="rId18"/>
          <a:srcRect/>
          <a:stretch>
            <a:fillRect/>
          </a:stretch>
        </p:blipFill>
        <p:spPr bwMode="auto">
          <a:xfrm>
            <a:off x="6172200" y="228600"/>
            <a:ext cx="685800" cy="441325"/>
          </a:xfrm>
          <a:prstGeom prst="rect">
            <a:avLst/>
          </a:prstGeom>
          <a:noFill/>
          <a:ln w="9525">
            <a:noFill/>
            <a:miter lim="800000"/>
            <a:headEnd/>
            <a:tailEnd/>
          </a:ln>
        </p:spPr>
      </p:pic>
      <p:pic>
        <p:nvPicPr>
          <p:cNvPr id="1035" name="Picture 11" descr="PRODUCTS">
            <a:hlinkClick r:id="rId16" action="ppaction://hlinksldjump"/>
          </p:cNvPr>
          <p:cNvPicPr>
            <a:picLocks noChangeAspect="1" noChangeArrowheads="1"/>
          </p:cNvPicPr>
          <p:nvPr userDrawn="1"/>
        </p:nvPicPr>
        <p:blipFill>
          <a:blip r:embed="rId19"/>
          <a:srcRect/>
          <a:stretch>
            <a:fillRect/>
          </a:stretch>
        </p:blipFill>
        <p:spPr bwMode="auto">
          <a:xfrm>
            <a:off x="3886200" y="228600"/>
            <a:ext cx="685800" cy="450850"/>
          </a:xfrm>
          <a:prstGeom prst="rect">
            <a:avLst/>
          </a:prstGeom>
          <a:noFill/>
          <a:ln w="9525">
            <a:noFill/>
            <a:miter lim="800000"/>
            <a:headEnd/>
            <a:tailEnd/>
          </a:ln>
        </p:spPr>
      </p:pic>
      <p:pic>
        <p:nvPicPr>
          <p:cNvPr id="1036" name="Picture 12" descr="BUSINESS">
            <a:hlinkClick r:id="rId20" action="ppaction://hlinksldjump"/>
          </p:cNvPr>
          <p:cNvPicPr>
            <a:picLocks noChangeAspect="1" noChangeArrowheads="1"/>
          </p:cNvPicPr>
          <p:nvPr userDrawn="1"/>
        </p:nvPicPr>
        <p:blipFill>
          <a:blip r:embed="rId21"/>
          <a:srcRect/>
          <a:stretch>
            <a:fillRect/>
          </a:stretch>
        </p:blipFill>
        <p:spPr bwMode="auto">
          <a:xfrm>
            <a:off x="5029200" y="228600"/>
            <a:ext cx="685800" cy="450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898" decel="100000" fill="hold"/>
                                        <p:tgtEl>
                                          <p:spTgt spid="102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29">
                                            <p:txEl>
                                              <p:pRg st="0" end="0"/>
                                            </p:txEl>
                                          </p:spTgt>
                                        </p:tgtEl>
                                        <p:attrNameLst>
                                          <p:attrName>style.visibility</p:attrName>
                                        </p:attrNameLst>
                                      </p:cBhvr>
                                      <p:to>
                                        <p:strVal val="visible"/>
                                      </p:to>
                                    </p:set>
                                    <p:animEffect transition="in" filter="fade">
                                      <p:cBhvr>
                                        <p:cTn id="14" dur="1000"/>
                                        <p:tgtEl>
                                          <p:spTgt spid="1029">
                                            <p:txEl>
                                              <p:pRg st="0" end="0"/>
                                            </p:txEl>
                                          </p:spTgt>
                                        </p:tgtEl>
                                      </p:cBhvr>
                                    </p:animEffect>
                                    <p:anim calcmode="lin" valueType="num">
                                      <p:cBhvr>
                                        <p:cTn id="15" dur="1000" fill="hold"/>
                                        <p:tgtEl>
                                          <p:spTgt spid="1029">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1029">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1029">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029">
                                            <p:txEl>
                                              <p:pRg st="1" end="1"/>
                                            </p:txEl>
                                          </p:spTgt>
                                        </p:tgtEl>
                                        <p:attrNameLst>
                                          <p:attrName>style.visibility</p:attrName>
                                        </p:attrNameLst>
                                      </p:cBhvr>
                                      <p:to>
                                        <p:strVal val="visible"/>
                                      </p:to>
                                    </p:set>
                                    <p:animEffect transition="in" filter="fade">
                                      <p:cBhvr>
                                        <p:cTn id="21" dur="1000"/>
                                        <p:tgtEl>
                                          <p:spTgt spid="1029">
                                            <p:txEl>
                                              <p:pRg st="1" end="1"/>
                                            </p:txEl>
                                          </p:spTgt>
                                        </p:tgtEl>
                                      </p:cBhvr>
                                    </p:animEffect>
                                    <p:anim calcmode="lin" valueType="num">
                                      <p:cBhvr>
                                        <p:cTn id="22" dur="1000" fill="hold"/>
                                        <p:tgtEl>
                                          <p:spTgt spid="1029">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9">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029">
                                            <p:txEl>
                                              <p:pRg st="2" end="2"/>
                                            </p:txEl>
                                          </p:spTgt>
                                        </p:tgtEl>
                                        <p:attrNameLst>
                                          <p:attrName>style.visibility</p:attrName>
                                        </p:attrNameLst>
                                      </p:cBhvr>
                                      <p:to>
                                        <p:strVal val="visible"/>
                                      </p:to>
                                    </p:set>
                                    <p:animEffect transition="in" filter="fade">
                                      <p:cBhvr>
                                        <p:cTn id="28" dur="1000"/>
                                        <p:tgtEl>
                                          <p:spTgt spid="1029">
                                            <p:txEl>
                                              <p:pRg st="2" end="2"/>
                                            </p:txEl>
                                          </p:spTgt>
                                        </p:tgtEl>
                                      </p:cBhvr>
                                    </p:animEffect>
                                    <p:anim calcmode="lin" valueType="num">
                                      <p:cBhvr>
                                        <p:cTn id="29" dur="1000" fill="hold"/>
                                        <p:tgtEl>
                                          <p:spTgt spid="1029">
                                            <p:txEl>
                                              <p:pRg st="2" end="2"/>
                                            </p:txEl>
                                          </p:spTgt>
                                        </p:tgtEl>
                                        <p:attrNameLst>
                                          <p:attrName>ppt_x</p:attrName>
                                        </p:attrNameLst>
                                      </p:cBhvr>
                                      <p:tavLst>
                                        <p:tav tm="0">
                                          <p:val>
                                            <p:strVal val="#ppt_x"/>
                                          </p:val>
                                        </p:tav>
                                        <p:tav tm="100000">
                                          <p:val>
                                            <p:strVal val="#ppt_x"/>
                                          </p:val>
                                        </p:tav>
                                      </p:tavLst>
                                    </p:anim>
                                    <p:anim calcmode="lin" valueType="num">
                                      <p:cBhvr>
                                        <p:cTn id="30" dur="898" decel="100000" fill="hold"/>
                                        <p:tgtEl>
                                          <p:spTgt spid="1029">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898"/>
                                          </p:stCondLst>
                                        </p:cTn>
                                        <p:tgtEl>
                                          <p:spTgt spid="1029">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029">
                                            <p:txEl>
                                              <p:pRg st="3" end="3"/>
                                            </p:txEl>
                                          </p:spTgt>
                                        </p:tgtEl>
                                        <p:attrNameLst>
                                          <p:attrName>style.visibility</p:attrName>
                                        </p:attrNameLst>
                                      </p:cBhvr>
                                      <p:to>
                                        <p:strVal val="visible"/>
                                      </p:to>
                                    </p:set>
                                    <p:animEffect transition="in" filter="fade">
                                      <p:cBhvr>
                                        <p:cTn id="35" dur="1000"/>
                                        <p:tgtEl>
                                          <p:spTgt spid="1029">
                                            <p:txEl>
                                              <p:pRg st="3" end="3"/>
                                            </p:txEl>
                                          </p:spTgt>
                                        </p:tgtEl>
                                      </p:cBhvr>
                                    </p:animEffect>
                                    <p:anim calcmode="lin" valueType="num">
                                      <p:cBhvr>
                                        <p:cTn id="36" dur="1000" fill="hold"/>
                                        <p:tgtEl>
                                          <p:spTgt spid="102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2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29">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029">
                                            <p:txEl>
                                              <p:pRg st="4" end="4"/>
                                            </p:txEl>
                                          </p:spTgt>
                                        </p:tgtEl>
                                        <p:attrNameLst>
                                          <p:attrName>style.visibility</p:attrName>
                                        </p:attrNameLst>
                                      </p:cBhvr>
                                      <p:to>
                                        <p:strVal val="visible"/>
                                      </p:to>
                                    </p:set>
                                    <p:animEffect transition="in" filter="fade">
                                      <p:cBhvr>
                                        <p:cTn id="42" dur="1000"/>
                                        <p:tgtEl>
                                          <p:spTgt spid="1029">
                                            <p:txEl>
                                              <p:pRg st="4" end="4"/>
                                            </p:txEl>
                                          </p:spTgt>
                                        </p:tgtEl>
                                      </p:cBhvr>
                                    </p:animEffect>
                                    <p:anim calcmode="lin" valueType="num">
                                      <p:cBhvr>
                                        <p:cTn id="43" dur="1000" fill="hold"/>
                                        <p:tgtEl>
                                          <p:spTgt spid="1029">
                                            <p:txEl>
                                              <p:pRg st="4" end="4"/>
                                            </p:txEl>
                                          </p:spTgt>
                                        </p:tgtEl>
                                        <p:attrNameLst>
                                          <p:attrName>ppt_x</p:attrName>
                                        </p:attrNameLst>
                                      </p:cBhvr>
                                      <p:tavLst>
                                        <p:tav tm="0">
                                          <p:val>
                                            <p:strVal val="#ppt_x"/>
                                          </p:val>
                                        </p:tav>
                                        <p:tav tm="100000">
                                          <p:val>
                                            <p:strVal val="#ppt_x"/>
                                          </p:val>
                                        </p:tav>
                                      </p:tavLst>
                                    </p:anim>
                                    <p:anim calcmode="lin" valueType="num">
                                      <p:cBhvr>
                                        <p:cTn id="44" dur="898" decel="100000" fill="hold"/>
                                        <p:tgtEl>
                                          <p:spTgt spid="1029">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898"/>
                                          </p:stCondLst>
                                        </p:cTn>
                                        <p:tgtEl>
                                          <p:spTgt spid="1029">
                                            <p:txEl>
                                              <p:pRg st="4" end="4"/>
                                            </p:txEl>
                                          </p:spTgt>
                                        </p:tgtEl>
                                        <p:attrNameLst>
                                          <p:attrName>ppt_y</p:attrName>
                                        </p:attrNameLst>
                                      </p:cBhvr>
                                      <p:tavLst>
                                        <p:tav tm="0">
                                          <p:val>
                                            <p:strVal val="#ppt_y-.03"/>
                                          </p:val>
                                        </p:tav>
                                        <p:tav tm="100000">
                                          <p:val>
                                            <p:strVal val="#ppt_y"/>
                                          </p:val>
                                        </p:tav>
                                      </p:tavLst>
                                    </p:anim>
                                  </p:childTnLst>
                                </p:cTn>
                              </p:par>
                              <p:par>
                                <p:cTn id="46" presetID="9" presetClass="emph" presetSubtype="0" nodeType="withEffect">
                                  <p:stCondLst>
                                    <p:cond delay="0"/>
                                  </p:stCondLst>
                                  <p:childTnLst>
                                    <p:set>
                                      <p:cBhvr rctx="PPT">
                                        <p:cTn id="47" dur="indefinite"/>
                                        <p:tgtEl>
                                          <p:spTgt spid="1030"/>
                                        </p:tgtEl>
                                        <p:attrNameLst>
                                          <p:attrName>style.opacity</p:attrName>
                                        </p:attrNameLst>
                                      </p:cBhvr>
                                      <p:to>
                                        <p:strVal val="0.5"/>
                                      </p:to>
                                    </p:set>
                                    <p:animEffect filter="image" prLst="opacity: 0.5">
                                      <p:cBhvr rctx="IE">
                                        <p:cTn id="48" dur="indefinite"/>
                                        <p:tgtEl>
                                          <p:spTgt spid="1030"/>
                                        </p:tgtEl>
                                      </p:cBhvr>
                                    </p:animEffect>
                                  </p:childTnLst>
                                </p:cTn>
                              </p:par>
                              <p:par>
                                <p:cTn id="49" presetID="9" presetClass="emph" presetSubtype="0" nodeType="withEffect">
                                  <p:stCondLst>
                                    <p:cond delay="0"/>
                                  </p:stCondLst>
                                  <p:childTnLst>
                                    <p:set>
                                      <p:cBhvr rctx="PPT">
                                        <p:cTn id="50" dur="indefinite"/>
                                        <p:tgtEl>
                                          <p:spTgt spid="1035"/>
                                        </p:tgtEl>
                                        <p:attrNameLst>
                                          <p:attrName>style.opacity</p:attrName>
                                        </p:attrNameLst>
                                      </p:cBhvr>
                                      <p:to>
                                        <p:strVal val="0.5"/>
                                      </p:to>
                                    </p:set>
                                    <p:animEffect filter="image" prLst="opacity: 0.5">
                                      <p:cBhvr rctx="IE">
                                        <p:cTn id="51" dur="indefinite"/>
                                        <p:tgtEl>
                                          <p:spTgt spid="1035"/>
                                        </p:tgtEl>
                                      </p:cBhvr>
                                    </p:animEffect>
                                  </p:childTnLst>
                                </p:cTn>
                              </p:par>
                              <p:par>
                                <p:cTn id="52" presetID="9" presetClass="emph" presetSubtype="0" nodeType="withEffect">
                                  <p:stCondLst>
                                    <p:cond delay="0"/>
                                  </p:stCondLst>
                                  <p:childTnLst>
                                    <p:set>
                                      <p:cBhvr rctx="PPT">
                                        <p:cTn id="53" dur="indefinite"/>
                                        <p:tgtEl>
                                          <p:spTgt spid="1036"/>
                                        </p:tgtEl>
                                        <p:attrNameLst>
                                          <p:attrName>style.opacity</p:attrName>
                                        </p:attrNameLst>
                                      </p:cBhvr>
                                      <p:to>
                                        <p:strVal val="0.5"/>
                                      </p:to>
                                    </p:set>
                                    <p:animEffect filter="image" prLst="opacity: 0.5">
                                      <p:cBhvr rctx="IE">
                                        <p:cTn id="54" dur="indefinite"/>
                                        <p:tgtEl>
                                          <p:spTgt spid="1036"/>
                                        </p:tgtEl>
                                      </p:cBhvr>
                                    </p:animEffect>
                                  </p:childTnLst>
                                </p:cTn>
                              </p:par>
                              <p:par>
                                <p:cTn id="55" presetID="9" presetClass="emph" presetSubtype="0" nodeType="withEffect">
                                  <p:stCondLst>
                                    <p:cond delay="0"/>
                                  </p:stCondLst>
                                  <p:childTnLst>
                                    <p:set>
                                      <p:cBhvr rctx="PPT">
                                        <p:cTn id="56" dur="indefinite"/>
                                        <p:tgtEl>
                                          <p:spTgt spid="1034"/>
                                        </p:tgtEl>
                                        <p:attrNameLst>
                                          <p:attrName>style.opacity</p:attrName>
                                        </p:attrNameLst>
                                      </p:cBhvr>
                                      <p:to>
                                        <p:strVal val="0.5"/>
                                      </p:to>
                                    </p:set>
                                    <p:animEffect filter="image" prLst="opacity: 0.5">
                                      <p:cBhvr rctx="IE">
                                        <p:cTn id="57" dur="indefinite"/>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build="p">
        <p:tmplLst>
          <p:tmpl lvl="1">
            <p:tnLst>
              <p:par>
                <p:cTn presetID="37" presetClass="entr" presetSubtype="0"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000"/>
                        <p:tgtEl>
                          <p:spTgt spid="1029"/>
                        </p:tgtEl>
                      </p:cBhvr>
                    </p:animEffect>
                    <p:anim calcmode="lin" valueType="num">
                      <p:cBhvr>
                        <p:cTn dur="1000" fill="hold"/>
                        <p:tgtEl>
                          <p:spTgt spid="1029"/>
                        </p:tgtEl>
                        <p:attrNameLst>
                          <p:attrName>ppt_x</p:attrName>
                        </p:attrNameLst>
                      </p:cBhvr>
                      <p:tavLst>
                        <p:tav tm="0">
                          <p:val>
                            <p:strVal val="#ppt_x"/>
                          </p:val>
                        </p:tav>
                        <p:tav tm="100000">
                          <p:val>
                            <p:strVal val="#ppt_x"/>
                          </p:val>
                        </p:tav>
                      </p:tavLst>
                    </p:anim>
                    <p:anim calcmode="lin" valueType="num">
                      <p:cBhvr>
                        <p:cTn dur="898" decel="100000" fill="hold"/>
                        <p:tgtEl>
                          <p:spTgt spid="102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9"/>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rgbClr val="767561"/>
          </a:solidFill>
          <a:latin typeface="+mj-lt"/>
          <a:ea typeface="+mj-ea"/>
          <a:cs typeface="ＭＳ Ｐゴシック"/>
        </a:defRPr>
      </a:lvl1pPr>
      <a:lvl2pPr algn="ctr" rtl="0" eaLnBrk="0" fontAlgn="base" hangingPunct="0">
        <a:spcBef>
          <a:spcPct val="0"/>
        </a:spcBef>
        <a:spcAft>
          <a:spcPct val="0"/>
        </a:spcAft>
        <a:defRPr sz="4400" b="1">
          <a:solidFill>
            <a:srgbClr val="767561"/>
          </a:solidFill>
          <a:latin typeface="Calibri" pitchFamily="34" charset="0"/>
          <a:ea typeface="ＭＳ Ｐゴシック" charset="-128"/>
          <a:cs typeface="ＭＳ Ｐゴシック"/>
        </a:defRPr>
      </a:lvl2pPr>
      <a:lvl3pPr algn="ctr" rtl="0" eaLnBrk="0" fontAlgn="base" hangingPunct="0">
        <a:spcBef>
          <a:spcPct val="0"/>
        </a:spcBef>
        <a:spcAft>
          <a:spcPct val="0"/>
        </a:spcAft>
        <a:defRPr sz="4400" b="1">
          <a:solidFill>
            <a:srgbClr val="767561"/>
          </a:solidFill>
          <a:latin typeface="Calibri" pitchFamily="34" charset="0"/>
          <a:ea typeface="ＭＳ Ｐゴシック" charset="-128"/>
          <a:cs typeface="ＭＳ Ｐゴシック"/>
        </a:defRPr>
      </a:lvl3pPr>
      <a:lvl4pPr algn="ctr" rtl="0" eaLnBrk="0" fontAlgn="base" hangingPunct="0">
        <a:spcBef>
          <a:spcPct val="0"/>
        </a:spcBef>
        <a:spcAft>
          <a:spcPct val="0"/>
        </a:spcAft>
        <a:defRPr sz="4400" b="1">
          <a:solidFill>
            <a:srgbClr val="767561"/>
          </a:solidFill>
          <a:latin typeface="Calibri" pitchFamily="34" charset="0"/>
          <a:ea typeface="ＭＳ Ｐゴシック" charset="-128"/>
          <a:cs typeface="ＭＳ Ｐゴシック"/>
        </a:defRPr>
      </a:lvl4pPr>
      <a:lvl5pPr algn="ctr" rtl="0" eaLnBrk="0" fontAlgn="base" hangingPunct="0">
        <a:spcBef>
          <a:spcPct val="0"/>
        </a:spcBef>
        <a:spcAft>
          <a:spcPct val="0"/>
        </a:spcAft>
        <a:defRPr sz="4400" b="1">
          <a:solidFill>
            <a:srgbClr val="767561"/>
          </a:solidFill>
          <a:latin typeface="Calibri" pitchFamily="34" charset="0"/>
          <a:ea typeface="ＭＳ Ｐゴシック" charset="-128"/>
          <a:cs typeface="ＭＳ Ｐゴシック"/>
        </a:defRPr>
      </a:lvl5pPr>
      <a:lvl6pPr marL="457200" algn="ctr" rtl="0" eaLnBrk="0" fontAlgn="base" hangingPunct="0">
        <a:spcBef>
          <a:spcPct val="0"/>
        </a:spcBef>
        <a:spcAft>
          <a:spcPct val="0"/>
        </a:spcAft>
        <a:defRPr sz="4400" b="1">
          <a:solidFill>
            <a:srgbClr val="767561"/>
          </a:solidFill>
          <a:latin typeface="Calibri" pitchFamily="34" charset="0"/>
          <a:ea typeface="ＭＳ Ｐゴシック" charset="-128"/>
        </a:defRPr>
      </a:lvl6pPr>
      <a:lvl7pPr marL="914400" algn="ctr" rtl="0" eaLnBrk="0" fontAlgn="base" hangingPunct="0">
        <a:spcBef>
          <a:spcPct val="0"/>
        </a:spcBef>
        <a:spcAft>
          <a:spcPct val="0"/>
        </a:spcAft>
        <a:defRPr sz="4400" b="1">
          <a:solidFill>
            <a:srgbClr val="767561"/>
          </a:solidFill>
          <a:latin typeface="Calibri" pitchFamily="34" charset="0"/>
          <a:ea typeface="ＭＳ Ｐゴシック" charset="-128"/>
        </a:defRPr>
      </a:lvl7pPr>
      <a:lvl8pPr marL="1371600" algn="ctr" rtl="0" eaLnBrk="0" fontAlgn="base" hangingPunct="0">
        <a:spcBef>
          <a:spcPct val="0"/>
        </a:spcBef>
        <a:spcAft>
          <a:spcPct val="0"/>
        </a:spcAft>
        <a:defRPr sz="4400" b="1">
          <a:solidFill>
            <a:srgbClr val="767561"/>
          </a:solidFill>
          <a:latin typeface="Calibri" pitchFamily="34" charset="0"/>
          <a:ea typeface="ＭＳ Ｐゴシック" charset="-128"/>
        </a:defRPr>
      </a:lvl8pPr>
      <a:lvl9pPr marL="1828800" algn="ctr" rtl="0" eaLnBrk="0" fontAlgn="base" hangingPunct="0">
        <a:spcBef>
          <a:spcPct val="0"/>
        </a:spcBef>
        <a:spcAft>
          <a:spcPct val="0"/>
        </a:spcAft>
        <a:defRPr sz="4400" b="1">
          <a:solidFill>
            <a:srgbClr val="76756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b="1">
          <a:solidFill>
            <a:srgbClr val="767560"/>
          </a:solidFill>
          <a:latin typeface="+mn-lt"/>
          <a:ea typeface="+mn-ea"/>
          <a:cs typeface="ＭＳ Ｐゴシック"/>
        </a:defRPr>
      </a:lvl1pPr>
      <a:lvl2pPr marL="742950" indent="-285750" algn="l" rtl="0" eaLnBrk="0" fontAlgn="base" hangingPunct="0">
        <a:spcBef>
          <a:spcPct val="20000"/>
        </a:spcBef>
        <a:spcAft>
          <a:spcPct val="0"/>
        </a:spcAft>
        <a:buFont typeface="Arial" charset="0"/>
        <a:buChar char="–"/>
        <a:defRPr sz="2800" b="1">
          <a:solidFill>
            <a:srgbClr val="767560"/>
          </a:solidFill>
          <a:latin typeface="+mn-lt"/>
          <a:ea typeface="+mn-ea"/>
          <a:cs typeface="ＭＳ Ｐゴシック"/>
        </a:defRPr>
      </a:lvl2pPr>
      <a:lvl3pPr marL="1143000" indent="-228600" algn="l" rtl="0" eaLnBrk="0" fontAlgn="base" hangingPunct="0">
        <a:spcBef>
          <a:spcPct val="20000"/>
        </a:spcBef>
        <a:spcAft>
          <a:spcPct val="0"/>
        </a:spcAft>
        <a:buFont typeface="Arial" charset="0"/>
        <a:buChar char="•"/>
        <a:defRPr sz="2400" b="1">
          <a:solidFill>
            <a:srgbClr val="767560"/>
          </a:solidFill>
          <a:latin typeface="+mn-lt"/>
          <a:ea typeface="+mn-ea"/>
          <a:cs typeface="ＭＳ Ｐゴシック"/>
        </a:defRPr>
      </a:lvl3pPr>
      <a:lvl4pPr marL="1600200" indent="-228600" algn="l" rtl="0" eaLnBrk="0" fontAlgn="base" hangingPunct="0">
        <a:spcBef>
          <a:spcPct val="20000"/>
        </a:spcBef>
        <a:spcAft>
          <a:spcPct val="0"/>
        </a:spcAft>
        <a:buFont typeface="Arial" charset="0"/>
        <a:buChar char="–"/>
        <a:defRPr sz="2000" b="1">
          <a:solidFill>
            <a:srgbClr val="767560"/>
          </a:solidFill>
          <a:latin typeface="+mn-lt"/>
          <a:ea typeface="+mn-ea"/>
          <a:cs typeface="ＭＳ Ｐゴシック"/>
        </a:defRPr>
      </a:lvl4pPr>
      <a:lvl5pPr marL="2057400" indent="-228600" algn="l" rtl="0" eaLnBrk="0" fontAlgn="base" hangingPunct="0">
        <a:spcBef>
          <a:spcPct val="20000"/>
        </a:spcBef>
        <a:spcAft>
          <a:spcPct val="0"/>
        </a:spcAft>
        <a:buFont typeface="Arial" charset="0"/>
        <a:buChar char="»"/>
        <a:defRPr sz="2000" b="1">
          <a:solidFill>
            <a:srgbClr val="767560"/>
          </a:solidFill>
          <a:latin typeface="+mn-lt"/>
          <a:ea typeface="+mn-ea"/>
          <a:cs typeface="ＭＳ Ｐゴシック"/>
        </a:defRPr>
      </a:lvl5pPr>
      <a:lvl6pPr marL="2514600" indent="-228600" algn="l" rtl="0" eaLnBrk="0" fontAlgn="base" hangingPunct="0">
        <a:spcBef>
          <a:spcPct val="20000"/>
        </a:spcBef>
        <a:spcAft>
          <a:spcPct val="0"/>
        </a:spcAft>
        <a:buFont typeface="Arial" pitchFamily="34" charset="0"/>
        <a:buChar char="»"/>
        <a:defRPr sz="2000" b="1">
          <a:solidFill>
            <a:srgbClr val="767560"/>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b="1">
          <a:solidFill>
            <a:srgbClr val="767560"/>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b="1">
          <a:solidFill>
            <a:srgbClr val="767560"/>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b="1">
          <a:solidFill>
            <a:srgbClr val="76756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35.xml"/><Relationship Id="rId7" Type="http://schemas.openxmlformats.org/officeDocument/2006/relationships/image" Target="../media/image23.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8.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diagramLayout" Target="../diagrams/layout3.xml"/><Relationship Id="rId17" Type="http://schemas.microsoft.com/office/2007/relationships/diagramDrawing" Target="../diagrams/drawing3.xml"/><Relationship Id="rId2" Type="http://schemas.openxmlformats.org/officeDocument/2006/relationships/notesSlide" Target="../notesSlides/notesSlide1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5" Type="http://schemas.microsoft.com/office/2007/relationships/diagramDrawing" Target="../diagrams/drawing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tags" Target="../tags/tag4.xml"/><Relationship Id="rId21" Type="http://schemas.openxmlformats.org/officeDocument/2006/relationships/image" Target="../media/image19.jpeg"/><Relationship Id="rId7" Type="http://schemas.openxmlformats.org/officeDocument/2006/relationships/tags" Target="../tags/tag8.xml"/><Relationship Id="rId12" Type="http://schemas.openxmlformats.org/officeDocument/2006/relationships/notesSlide" Target="../notesSlides/notesSlide1.xml"/><Relationship Id="rId17"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5" Type="http://schemas.openxmlformats.org/officeDocument/2006/relationships/image" Target="../media/image13.jpeg"/><Relationship Id="rId10" Type="http://schemas.openxmlformats.org/officeDocument/2006/relationships/tags" Target="../tags/tag11.xml"/><Relationship Id="rId19" Type="http://schemas.openxmlformats.org/officeDocument/2006/relationships/image" Target="../media/image17.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4.xml"/><Relationship Id="rId7" Type="http://schemas.openxmlformats.org/officeDocument/2006/relationships/image" Target="../media/image2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2.xml"/><Relationship Id="rId5" Type="http://schemas.openxmlformats.org/officeDocument/2006/relationships/slideLayout" Target="../slideLayouts/slideLayout7.xml"/><Relationship Id="rId10" Type="http://schemas.openxmlformats.org/officeDocument/2006/relationships/image" Target="../media/image23.jpeg"/><Relationship Id="rId4" Type="http://schemas.openxmlformats.org/officeDocument/2006/relationships/tags" Target="../tags/tag15.xml"/><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9.xml"/><Relationship Id="rId7" Type="http://schemas.openxmlformats.org/officeDocument/2006/relationships/image" Target="../media/image2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8.xml"/><Relationship Id="rId7" Type="http://schemas.openxmlformats.org/officeDocument/2006/relationships/image" Target="../media/image24.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3.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31.xml"/><Relationship Id="rId7" Type="http://schemas.openxmlformats.org/officeDocument/2006/relationships/image" Target="../media/image32.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32.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Qivana Presentation_Page_01_noMarks"/>
          <p:cNvPicPr>
            <a:picLocks noChangeAspect="1" noChangeArrowheads="1"/>
          </p:cNvPicPr>
          <p:nvPr/>
        </p:nvPicPr>
        <p:blipFill>
          <a:blip r:embed="rId2"/>
          <a:srcRect/>
          <a:stretch>
            <a:fillRect/>
          </a:stretch>
        </p:blipFill>
        <p:spPr bwMode="auto">
          <a:xfrm>
            <a:off x="0" y="-34925"/>
            <a:ext cx="9144000" cy="6959600"/>
          </a:xfrm>
          <a:prstGeom prst="rect">
            <a:avLst/>
          </a:prstGeom>
          <a:noFill/>
          <a:ln w="9525">
            <a:noFill/>
            <a:miter lim="800000"/>
            <a:headEnd/>
            <a:tailEnd/>
          </a:ln>
        </p:spPr>
      </p:pic>
      <p:sp>
        <p:nvSpPr>
          <p:cNvPr id="15362" name="Text Box 5"/>
          <p:cNvSpPr txBox="1">
            <a:spLocks noChangeArrowheads="1"/>
          </p:cNvSpPr>
          <p:nvPr/>
        </p:nvSpPr>
        <p:spPr bwMode="auto">
          <a:xfrm>
            <a:off x="1550988" y="4692650"/>
            <a:ext cx="6034087" cy="725488"/>
          </a:xfrm>
          <a:prstGeom prst="rect">
            <a:avLst/>
          </a:prstGeom>
          <a:noFill/>
          <a:ln w="9525">
            <a:noFill/>
            <a:miter lim="800000"/>
            <a:headEnd/>
            <a:tailEnd/>
          </a:ln>
        </p:spPr>
        <p:txBody>
          <a:bodyPr wrap="none" lIns="82058" tIns="41029" rIns="82058" bIns="41029">
            <a:spAutoFit/>
          </a:bodyPr>
          <a:lstStyle/>
          <a:p>
            <a:pPr algn="ctr" defTabSz="820738"/>
            <a:r>
              <a:rPr lang="en-US" sz="2200" b="1">
                <a:solidFill>
                  <a:schemeClr val="bg1"/>
                </a:solidFill>
                <a:latin typeface="Century Gothic" pitchFamily="34" charset="0"/>
              </a:rPr>
              <a:t>A Systems Approach To Wellness</a:t>
            </a:r>
          </a:p>
          <a:p>
            <a:pPr algn="ctr" defTabSz="820738"/>
            <a:r>
              <a:rPr lang="en-US" sz="2200" b="1">
                <a:solidFill>
                  <a:schemeClr val="bg1"/>
                </a:solidFill>
                <a:latin typeface="Century Gothic" pitchFamily="34" charset="0"/>
              </a:rPr>
              <a:t>A Breakthrough in Consumer Understanding</a:t>
            </a:r>
          </a:p>
        </p:txBody>
      </p:sp>
      <p:pic>
        <p:nvPicPr>
          <p:cNvPr id="4" name="Picture 4" descr="Front Page"/>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Picture 5" descr="Qivana Logo"/>
          <p:cNvPicPr>
            <a:picLocks noChangeAspect="1" noChangeArrowheads="1"/>
          </p:cNvPicPr>
          <p:nvPr/>
        </p:nvPicPr>
        <p:blipFill>
          <a:blip r:embed="rId4"/>
          <a:srcRect/>
          <a:stretch>
            <a:fillRect/>
          </a:stretch>
        </p:blipFill>
        <p:spPr bwMode="auto">
          <a:xfrm>
            <a:off x="3200400" y="4114800"/>
            <a:ext cx="3657600" cy="2286000"/>
          </a:xfrm>
          <a:prstGeom prst="rect">
            <a:avLst/>
          </a:prstGeom>
          <a:noFill/>
        </p:spPr>
      </p:pic>
      <p:sp>
        <p:nvSpPr>
          <p:cNvPr id="7" name="Text Box 7"/>
          <p:cNvSpPr txBox="1">
            <a:spLocks noChangeArrowheads="1"/>
          </p:cNvSpPr>
          <p:nvPr/>
        </p:nvSpPr>
        <p:spPr bwMode="auto">
          <a:xfrm>
            <a:off x="228600" y="914400"/>
            <a:ext cx="48006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Save Money!</a:t>
            </a:r>
          </a:p>
        </p:txBody>
      </p:sp>
      <p:sp>
        <p:nvSpPr>
          <p:cNvPr id="8" name="Text Box 8"/>
          <p:cNvSpPr txBox="1">
            <a:spLocks noChangeArrowheads="1"/>
          </p:cNvSpPr>
          <p:nvPr/>
        </p:nvSpPr>
        <p:spPr bwMode="auto">
          <a:xfrm>
            <a:off x="3429000" y="2286000"/>
            <a:ext cx="32004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Get Fit!</a:t>
            </a:r>
          </a:p>
        </p:txBody>
      </p:sp>
      <p:sp>
        <p:nvSpPr>
          <p:cNvPr id="9" name="Text Box 9"/>
          <p:cNvSpPr txBox="1">
            <a:spLocks noChangeArrowheads="1"/>
          </p:cNvSpPr>
          <p:nvPr/>
        </p:nvSpPr>
        <p:spPr bwMode="auto">
          <a:xfrm>
            <a:off x="5486400" y="3429000"/>
            <a:ext cx="29718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Cash In!</a:t>
            </a:r>
          </a:p>
        </p:txBody>
      </p:sp>
      <p:pic>
        <p:nvPicPr>
          <p:cNvPr id="10" name="Picture 9" descr="white pic.png"/>
          <p:cNvPicPr>
            <a:picLocks noChangeAspect="1"/>
          </p:cNvPicPr>
          <p:nvPr/>
        </p:nvPicPr>
        <p:blipFill>
          <a:blip r:embed="rId5"/>
          <a:stretch>
            <a:fillRect/>
          </a:stretch>
        </p:blipFill>
        <p:spPr>
          <a:xfrm>
            <a:off x="-564206" y="0"/>
            <a:ext cx="564206" cy="3429000"/>
          </a:xfrm>
          <a:prstGeom prst="rect">
            <a:avLst/>
          </a:prstGeom>
        </p:spPr>
      </p:pic>
      <p:pic>
        <p:nvPicPr>
          <p:cNvPr id="11" name="Picture 10" descr="white pic.png"/>
          <p:cNvPicPr preferRelativeResize="0">
            <a:picLocks/>
          </p:cNvPicPr>
          <p:nvPr/>
        </p:nvPicPr>
        <p:blipFill>
          <a:blip r:embed="rId5"/>
          <a:stretch>
            <a:fillRect/>
          </a:stretch>
        </p:blipFill>
        <p:spPr>
          <a:xfrm>
            <a:off x="9144000" y="0"/>
            <a:ext cx="1618488" cy="4046220"/>
          </a:xfrm>
          <a:prstGeom prst="rect">
            <a:avLst/>
          </a:prstGeom>
        </p:spPr>
      </p:pic>
      <p:pic>
        <p:nvPicPr>
          <p:cNvPr id="12" name="Picture 11" descr="white pic.png"/>
          <p:cNvPicPr>
            <a:picLocks noChangeAspect="1"/>
          </p:cNvPicPr>
          <p:nvPr/>
        </p:nvPicPr>
        <p:blipFill>
          <a:blip r:embed="rId5"/>
          <a:stretch>
            <a:fillRect/>
          </a:stretch>
        </p:blipFill>
        <p:spPr>
          <a:xfrm>
            <a:off x="-685800" y="-914400"/>
            <a:ext cx="10470206" cy="990600"/>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1"/>
          <p:cNvGrpSpPr>
            <a:grpSpLocks/>
          </p:cNvGrpSpPr>
          <p:nvPr>
            <p:custDataLst>
              <p:tags r:id="rId2"/>
            </p:custDataLst>
          </p:nvPr>
        </p:nvGrpSpPr>
        <p:grpSpPr bwMode="auto">
          <a:xfrm>
            <a:off x="304800" y="379413"/>
            <a:ext cx="5567363" cy="1601787"/>
            <a:chOff x="838202" y="390714"/>
            <a:chExt cx="7421814" cy="1602245"/>
          </a:xfrm>
        </p:grpSpPr>
        <p:pic>
          <p:nvPicPr>
            <p:cNvPr id="34824" name="Picture 5" descr="C:\Users\User\Desktop\METABOLIQ Wordmark Grey.jpg"/>
            <p:cNvPicPr>
              <a:picLocks noChangeAspect="1" noChangeArrowheads="1"/>
            </p:cNvPicPr>
            <p:nvPr/>
          </p:nvPicPr>
          <p:blipFill>
            <a:blip r:embed="rId7"/>
            <a:srcRect/>
            <a:stretch>
              <a:fillRect/>
            </a:stretch>
          </p:blipFill>
          <p:spPr bwMode="auto">
            <a:xfrm>
              <a:off x="838202" y="1143000"/>
              <a:ext cx="3727609" cy="524352"/>
            </a:xfrm>
            <a:prstGeom prst="rect">
              <a:avLst/>
            </a:prstGeom>
            <a:noFill/>
            <a:ln w="9525">
              <a:noFill/>
              <a:miter lim="800000"/>
              <a:headEnd/>
              <a:tailEnd/>
            </a:ln>
          </p:spPr>
        </p:pic>
        <p:sp>
          <p:nvSpPr>
            <p:cNvPr id="34825" name="Rectangle 13"/>
            <p:cNvSpPr>
              <a:spLocks noChangeArrowheads="1"/>
            </p:cNvSpPr>
            <p:nvPr/>
          </p:nvSpPr>
          <p:spPr bwMode="auto">
            <a:xfrm>
              <a:off x="4473981" y="390714"/>
              <a:ext cx="3786035" cy="1602245"/>
            </a:xfrm>
            <a:prstGeom prst="rect">
              <a:avLst/>
            </a:prstGeom>
            <a:noFill/>
            <a:ln w="9525">
              <a:noFill/>
              <a:miter lim="800000"/>
              <a:headEnd/>
              <a:tailEnd/>
            </a:ln>
          </p:spPr>
          <p:txBody>
            <a:bodyPr wrap="none">
              <a:spAutoFit/>
            </a:bodyPr>
            <a:lstStyle/>
            <a:p>
              <a:pPr>
                <a:lnSpc>
                  <a:spcPct val="150000"/>
                </a:lnSpc>
              </a:pPr>
              <a:r>
                <a:rPr lang="en-US" sz="6600">
                  <a:solidFill>
                    <a:srgbClr val="C5C19D"/>
                  </a:solidFill>
                </a:rPr>
                <a:t>system</a:t>
              </a:r>
            </a:p>
          </p:txBody>
        </p:sp>
      </p:grpSp>
      <p:sp>
        <p:nvSpPr>
          <p:cNvPr id="49157" name="Rectangle 7"/>
          <p:cNvSpPr txBox="1">
            <a:spLocks noChangeArrowheads="1"/>
          </p:cNvSpPr>
          <p:nvPr/>
        </p:nvSpPr>
        <p:spPr bwMode="auto">
          <a:xfrm>
            <a:off x="457200" y="2362200"/>
            <a:ext cx="6248400" cy="1752600"/>
          </a:xfrm>
          <a:prstGeom prst="rect">
            <a:avLst/>
          </a:prstGeom>
          <a:noFill/>
          <a:ln w="9525">
            <a:noFill/>
            <a:miter lim="800000"/>
            <a:headEnd/>
            <a:tailEnd/>
          </a:ln>
        </p:spPr>
        <p:txBody>
          <a:bodyPr/>
          <a:lstStyle/>
          <a:p>
            <a:pPr marL="342900" indent="-342900">
              <a:lnSpc>
                <a:spcPct val="75000"/>
              </a:lnSpc>
              <a:spcAft>
                <a:spcPts val="1800"/>
              </a:spcAft>
              <a:buFontTx/>
              <a:buChar char="•"/>
              <a:defRPr/>
            </a:pPr>
            <a:r>
              <a:rPr lang="en-US" sz="2000" b="1">
                <a:solidFill>
                  <a:srgbClr val="767560"/>
                </a:solidFill>
              </a:rPr>
              <a:t>Patented formula that can increase metabolic rate up to 25% for 4 hours</a:t>
            </a:r>
          </a:p>
          <a:p>
            <a:pPr marL="342900" indent="-342900">
              <a:lnSpc>
                <a:spcPct val="75000"/>
              </a:lnSpc>
              <a:spcAft>
                <a:spcPts val="1800"/>
              </a:spcAft>
              <a:buFontTx/>
              <a:buChar char="•"/>
              <a:defRPr/>
            </a:pPr>
            <a:r>
              <a:rPr lang="en-US" sz="2000" b="1">
                <a:solidFill>
                  <a:srgbClr val="767560"/>
                </a:solidFill>
              </a:rPr>
              <a:t>Burns Calories And Accelerates Fat Loss</a:t>
            </a:r>
          </a:p>
          <a:p>
            <a:pPr marL="342900" indent="-342900">
              <a:lnSpc>
                <a:spcPct val="75000"/>
              </a:lnSpc>
              <a:spcAft>
                <a:spcPts val="1800"/>
              </a:spcAft>
              <a:buFontTx/>
              <a:buChar char="•"/>
              <a:defRPr/>
            </a:pPr>
            <a:r>
              <a:rPr lang="en-US" sz="2000" b="1">
                <a:solidFill>
                  <a:srgbClr val="767560"/>
                </a:solidFill>
              </a:rPr>
              <a:t>Studies show Test Subjects Lost 3 Times The Weight Using Boost Over A Placebo</a:t>
            </a:r>
          </a:p>
          <a:p>
            <a:pPr marL="342900" indent="-342900">
              <a:spcAft>
                <a:spcPts val="1800"/>
              </a:spcAft>
              <a:defRPr/>
            </a:pPr>
            <a:endParaRPr lang="en-US" sz="2000" b="1">
              <a:solidFill>
                <a:srgbClr val="767560"/>
              </a:solidFill>
              <a:effectLst>
                <a:outerShdw blurRad="38100" dist="38100" dir="2700000" algn="tl">
                  <a:srgbClr val="C0C0C0"/>
                </a:outerShdw>
              </a:effectLst>
            </a:endParaRPr>
          </a:p>
        </p:txBody>
      </p:sp>
      <p:sp>
        <p:nvSpPr>
          <p:cNvPr id="49158" name="Rectangle 2"/>
          <p:cNvSpPr txBox="1">
            <a:spLocks noChangeArrowheads="1"/>
          </p:cNvSpPr>
          <p:nvPr/>
        </p:nvSpPr>
        <p:spPr bwMode="auto">
          <a:xfrm>
            <a:off x="381000" y="1676400"/>
            <a:ext cx="7772400" cy="838200"/>
          </a:xfrm>
          <a:prstGeom prst="rect">
            <a:avLst/>
          </a:prstGeom>
          <a:noFill/>
          <a:ln w="9525">
            <a:noFill/>
            <a:miter lim="800000"/>
            <a:headEnd/>
            <a:tailEnd/>
          </a:ln>
        </p:spPr>
        <p:txBody>
          <a:bodyPr anchor="ctr"/>
          <a:lstStyle/>
          <a:p>
            <a:pPr>
              <a:defRPr/>
            </a:pPr>
            <a:r>
              <a:rPr lang="en-US" sz="3200" b="1" dirty="0">
                <a:solidFill>
                  <a:srgbClr val="767560"/>
                </a:solidFill>
                <a:effectLst>
                  <a:outerShdw blurRad="38100" dist="38100" dir="2700000" algn="tl">
                    <a:srgbClr val="C0C0C0"/>
                  </a:outerShdw>
                </a:effectLst>
                <a:latin typeface="Arial" pitchFamily="34" charset="0"/>
                <a:ea typeface="+mn-ea"/>
                <a:cs typeface="Arial" pitchFamily="34" charset="0"/>
              </a:rPr>
              <a:t>METABOLIQ™ BOOST</a:t>
            </a:r>
          </a:p>
        </p:txBody>
      </p:sp>
      <p:sp>
        <p:nvSpPr>
          <p:cNvPr id="49159" name="PPTShape_0"/>
          <p:cNvSpPr txBox="1">
            <a:spLocks noChangeArrowheads="1"/>
          </p:cNvSpPr>
          <p:nvPr/>
        </p:nvSpPr>
        <p:spPr bwMode="auto">
          <a:xfrm>
            <a:off x="381000" y="3886200"/>
            <a:ext cx="7772400" cy="838200"/>
          </a:xfrm>
          <a:prstGeom prst="rect">
            <a:avLst/>
          </a:prstGeom>
          <a:noFill/>
          <a:ln w="9525">
            <a:noFill/>
            <a:miter lim="800000"/>
            <a:headEnd/>
            <a:tailEnd/>
          </a:ln>
        </p:spPr>
        <p:txBody>
          <a:bodyPr anchor="ctr"/>
          <a:lstStyle/>
          <a:p>
            <a:r>
              <a:rPr lang="en-US" sz="3200" b="1">
                <a:solidFill>
                  <a:srgbClr val="767560"/>
                </a:solidFill>
              </a:rPr>
              <a:t>METABOLIQ™ RESIST</a:t>
            </a:r>
          </a:p>
        </p:txBody>
      </p:sp>
      <p:pic>
        <p:nvPicPr>
          <p:cNvPr id="34821" name="Picture 2" descr="C:\Users\User\Desktop\METABOLIQ ARTWORK\Boost Bottle for PPT.jpg"/>
          <p:cNvPicPr>
            <a:picLocks noChangeAspect="1" noChangeArrowheads="1"/>
          </p:cNvPicPr>
          <p:nvPr>
            <p:custDataLst>
              <p:tags r:id="rId3"/>
            </p:custDataLst>
          </p:nvPr>
        </p:nvPicPr>
        <p:blipFill>
          <a:blip r:embed="rId8"/>
          <a:srcRect/>
          <a:stretch>
            <a:fillRect/>
          </a:stretch>
        </p:blipFill>
        <p:spPr bwMode="auto">
          <a:xfrm>
            <a:off x="7239000" y="1295400"/>
            <a:ext cx="1184275" cy="2468563"/>
          </a:xfrm>
          <a:prstGeom prst="rect">
            <a:avLst/>
          </a:prstGeom>
          <a:noFill/>
          <a:ln w="9525">
            <a:noFill/>
            <a:miter lim="800000"/>
            <a:headEnd/>
            <a:tailEnd/>
          </a:ln>
        </p:spPr>
      </p:pic>
      <p:pic>
        <p:nvPicPr>
          <p:cNvPr id="34822" name="Picture 3" descr="C:\Users\User\Desktop\METABOLIQ ARTWORK\Resist Bottle for PPT.jpg"/>
          <p:cNvPicPr>
            <a:picLocks noChangeAspect="1" noChangeArrowheads="1"/>
          </p:cNvPicPr>
          <p:nvPr>
            <p:custDataLst>
              <p:tags r:id="rId4"/>
            </p:custDataLst>
          </p:nvPr>
        </p:nvPicPr>
        <p:blipFill>
          <a:blip r:embed="rId9"/>
          <a:srcRect/>
          <a:stretch>
            <a:fillRect/>
          </a:stretch>
        </p:blipFill>
        <p:spPr bwMode="auto">
          <a:xfrm>
            <a:off x="6629400" y="3810000"/>
            <a:ext cx="1243013" cy="2419350"/>
          </a:xfrm>
          <a:prstGeom prst="rect">
            <a:avLst/>
          </a:prstGeom>
          <a:noFill/>
          <a:ln w="9525">
            <a:noFill/>
            <a:miter lim="800000"/>
            <a:headEnd/>
            <a:tailEnd/>
          </a:ln>
        </p:spPr>
      </p:pic>
      <p:sp>
        <p:nvSpPr>
          <p:cNvPr id="10" name="TextBox 9"/>
          <p:cNvSpPr txBox="1">
            <a:spLocks noChangeArrowheads="1"/>
          </p:cNvSpPr>
          <p:nvPr/>
        </p:nvSpPr>
        <p:spPr bwMode="auto">
          <a:xfrm>
            <a:off x="457200" y="4572000"/>
            <a:ext cx="5575300" cy="1966913"/>
          </a:xfrm>
          <a:prstGeom prst="rect">
            <a:avLst/>
          </a:prstGeom>
          <a:noFill/>
          <a:ln w="9525">
            <a:noFill/>
            <a:miter lim="800000"/>
            <a:headEnd/>
            <a:tailEnd/>
          </a:ln>
        </p:spPr>
        <p:txBody>
          <a:bodyPr wrap="none">
            <a:spAutoFit/>
          </a:bodyPr>
          <a:lstStyle/>
          <a:p>
            <a:pPr marL="342900" indent="-342900">
              <a:spcAft>
                <a:spcPts val="1800"/>
              </a:spcAft>
              <a:buFontTx/>
              <a:buChar char="•"/>
            </a:pPr>
            <a:r>
              <a:rPr lang="en-US" sz="2000" b="1">
                <a:solidFill>
                  <a:srgbClr val="767560"/>
                </a:solidFill>
              </a:rPr>
              <a:t>Temporarily blocks sugar receptors </a:t>
            </a:r>
          </a:p>
          <a:p>
            <a:pPr marL="342900" indent="-342900">
              <a:spcAft>
                <a:spcPts val="1800"/>
              </a:spcAft>
              <a:buFontTx/>
              <a:buChar char="•"/>
            </a:pPr>
            <a:r>
              <a:rPr lang="en-US" sz="2000" b="1">
                <a:solidFill>
                  <a:srgbClr val="767560"/>
                </a:solidFill>
              </a:rPr>
              <a:t>Repress sweet cravings for up to 2 hours </a:t>
            </a:r>
          </a:p>
          <a:p>
            <a:pPr marL="342900" indent="-342900">
              <a:spcAft>
                <a:spcPts val="1800"/>
              </a:spcAft>
              <a:buFontTx/>
              <a:buChar char="•"/>
            </a:pPr>
            <a:r>
              <a:rPr lang="en-US" sz="2000" b="1">
                <a:solidFill>
                  <a:srgbClr val="767560"/>
                </a:solidFill>
              </a:rPr>
              <a:t>“Willpower in a Can!”</a:t>
            </a:r>
          </a:p>
          <a:p>
            <a:pPr marL="342900" indent="-342900"/>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fade">
                                      <p:cBhvr>
                                        <p:cTn id="7" dur="1000"/>
                                        <p:tgtEl>
                                          <p:spTgt spid="49158"/>
                                        </p:tgtEl>
                                      </p:cBhvr>
                                    </p:animEffect>
                                    <p:anim calcmode="lin" valueType="num">
                                      <p:cBhvr>
                                        <p:cTn id="8" dur="1000" fill="hold"/>
                                        <p:tgtEl>
                                          <p:spTgt spid="49158"/>
                                        </p:tgtEl>
                                        <p:attrNameLst>
                                          <p:attrName>ppt_x</p:attrName>
                                        </p:attrNameLst>
                                      </p:cBhvr>
                                      <p:tavLst>
                                        <p:tav tm="0">
                                          <p:val>
                                            <p:strVal val="#ppt_x"/>
                                          </p:val>
                                        </p:tav>
                                        <p:tav tm="100000">
                                          <p:val>
                                            <p:strVal val="#ppt_x"/>
                                          </p:val>
                                        </p:tav>
                                      </p:tavLst>
                                    </p:anim>
                                    <p:anim calcmode="lin" valueType="num">
                                      <p:cBhvr>
                                        <p:cTn id="9" dur="900" decel="100000" fill="hold"/>
                                        <p:tgtEl>
                                          <p:spTgt spid="491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fade">
                                      <p:cBhvr>
                                        <p:cTn id="13" dur="1000"/>
                                        <p:tgtEl>
                                          <p:spTgt spid="49157"/>
                                        </p:tgtEl>
                                      </p:cBhvr>
                                    </p:animEffect>
                                    <p:anim calcmode="lin" valueType="num">
                                      <p:cBhvr>
                                        <p:cTn id="14" dur="1000" fill="hold"/>
                                        <p:tgtEl>
                                          <p:spTgt spid="49157"/>
                                        </p:tgtEl>
                                        <p:attrNameLst>
                                          <p:attrName>ppt_x</p:attrName>
                                        </p:attrNameLst>
                                      </p:cBhvr>
                                      <p:tavLst>
                                        <p:tav tm="0">
                                          <p:val>
                                            <p:strVal val="#ppt_x"/>
                                          </p:val>
                                        </p:tav>
                                        <p:tav tm="100000">
                                          <p:val>
                                            <p:strVal val="#ppt_x"/>
                                          </p:val>
                                        </p:tav>
                                      </p:tavLst>
                                    </p:anim>
                                    <p:anim calcmode="lin" valueType="num">
                                      <p:cBhvr>
                                        <p:cTn id="15" dur="900" decel="100000" fill="hold"/>
                                        <p:tgtEl>
                                          <p:spTgt spid="4915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915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9159"/>
                                        </p:tgtEl>
                                        <p:attrNameLst>
                                          <p:attrName>style.visibility</p:attrName>
                                        </p:attrNameLst>
                                      </p:cBhvr>
                                      <p:to>
                                        <p:strVal val="visible"/>
                                      </p:to>
                                    </p:set>
                                    <p:animEffect transition="in" filter="fade">
                                      <p:cBhvr>
                                        <p:cTn id="21" dur="1000"/>
                                        <p:tgtEl>
                                          <p:spTgt spid="49159"/>
                                        </p:tgtEl>
                                      </p:cBhvr>
                                    </p:animEffect>
                                    <p:anim calcmode="lin" valueType="num">
                                      <p:cBhvr>
                                        <p:cTn id="22" dur="1000" fill="hold"/>
                                        <p:tgtEl>
                                          <p:spTgt spid="49159"/>
                                        </p:tgtEl>
                                        <p:attrNameLst>
                                          <p:attrName>ppt_x</p:attrName>
                                        </p:attrNameLst>
                                      </p:cBhvr>
                                      <p:tavLst>
                                        <p:tav tm="0">
                                          <p:val>
                                            <p:strVal val="#ppt_x"/>
                                          </p:val>
                                        </p:tav>
                                        <p:tav tm="100000">
                                          <p:val>
                                            <p:strVal val="#ppt_x"/>
                                          </p:val>
                                        </p:tav>
                                      </p:tavLst>
                                    </p:anim>
                                    <p:anim calcmode="lin" valueType="num">
                                      <p:cBhvr>
                                        <p:cTn id="23" dur="900" decel="100000" fill="hold"/>
                                        <p:tgtEl>
                                          <p:spTgt spid="4915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159"/>
                                        </p:tgtEl>
                                        <p:attrNameLst>
                                          <p:attrName>ppt_y</p:attrName>
                                        </p:attrNameLst>
                                      </p:cBhvr>
                                      <p:tavLst>
                                        <p:tav tm="0">
                                          <p:val>
                                            <p:strVal val="#ppt_y-.03"/>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8" grpId="0"/>
      <p:bldP spid="4915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Stack-Of-Money-psd.png"/>
          <p:cNvPicPr>
            <a:picLocks noChangeAspect="1"/>
          </p:cNvPicPr>
          <p:nvPr>
            <p:custDataLst>
              <p:tags r:id="rId2"/>
            </p:custDataLst>
          </p:nvPr>
        </p:nvPicPr>
        <p:blipFill>
          <a:blip r:embed="rId5"/>
          <a:srcRect/>
          <a:stretch>
            <a:fillRect/>
          </a:stretch>
        </p:blipFill>
        <p:spPr bwMode="auto">
          <a:xfrm>
            <a:off x="5486400" y="2057400"/>
            <a:ext cx="3200400" cy="1981200"/>
          </a:xfrm>
          <a:prstGeom prst="rect">
            <a:avLst/>
          </a:prstGeom>
          <a:noFill/>
          <a:ln w="9525">
            <a:noFill/>
            <a:miter lim="800000"/>
            <a:headEnd/>
            <a:tailEnd/>
          </a:ln>
        </p:spPr>
      </p:pic>
      <p:pic>
        <p:nvPicPr>
          <p:cNvPr id="36866" name="Picture 16" descr="Pay Card"/>
          <p:cNvPicPr>
            <a:picLocks noChangeAspect="1" noChangeArrowheads="1"/>
          </p:cNvPicPr>
          <p:nvPr/>
        </p:nvPicPr>
        <p:blipFill>
          <a:blip r:embed="rId6"/>
          <a:srcRect/>
          <a:stretch>
            <a:fillRect/>
          </a:stretch>
        </p:blipFill>
        <p:spPr bwMode="auto">
          <a:xfrm>
            <a:off x="5029200" y="4800600"/>
            <a:ext cx="2667000" cy="1482725"/>
          </a:xfrm>
          <a:prstGeom prst="rect">
            <a:avLst/>
          </a:prstGeom>
          <a:noFill/>
          <a:ln w="9525">
            <a:noFill/>
            <a:miter lim="800000"/>
            <a:headEnd/>
            <a:tailEnd/>
          </a:ln>
        </p:spPr>
      </p:pic>
      <p:sp>
        <p:nvSpPr>
          <p:cNvPr id="36867" name="TextBox 3"/>
          <p:cNvSpPr txBox="1">
            <a:spLocks noChangeArrowheads="1"/>
          </p:cNvSpPr>
          <p:nvPr/>
        </p:nvSpPr>
        <p:spPr bwMode="auto">
          <a:xfrm>
            <a:off x="228600" y="1600200"/>
            <a:ext cx="1757363" cy="473075"/>
          </a:xfrm>
          <a:prstGeom prst="rect">
            <a:avLst/>
          </a:prstGeom>
          <a:noFill/>
          <a:ln w="9525">
            <a:noFill/>
            <a:miter lim="800000"/>
            <a:headEnd/>
            <a:tailEnd/>
          </a:ln>
        </p:spPr>
        <p:txBody>
          <a:bodyPr wrap="none">
            <a:spAutoFit/>
          </a:bodyPr>
          <a:lstStyle/>
          <a:p>
            <a:pPr defTabSz="1017588"/>
            <a:r>
              <a:rPr lang="en-US" sz="2500" b="1">
                <a:solidFill>
                  <a:srgbClr val="73725C"/>
                </a:solidFill>
                <a:latin typeface="Calibri" pitchFamily="34" charset="0"/>
                <a:cs typeface="Times New Roman" pitchFamily="18" charset="0"/>
              </a:rPr>
              <a:t>Retail Profit</a:t>
            </a:r>
          </a:p>
        </p:txBody>
      </p:sp>
      <p:sp>
        <p:nvSpPr>
          <p:cNvPr id="36868" name="Rectangle 9"/>
          <p:cNvSpPr>
            <a:spLocks noChangeArrowheads="1"/>
          </p:cNvSpPr>
          <p:nvPr/>
        </p:nvSpPr>
        <p:spPr bwMode="auto">
          <a:xfrm>
            <a:off x="-228600" y="2057400"/>
            <a:ext cx="5181600" cy="427038"/>
          </a:xfrm>
          <a:prstGeom prst="rect">
            <a:avLst/>
          </a:prstGeom>
          <a:noFill/>
          <a:ln w="9525">
            <a:noFill/>
            <a:miter lim="800000"/>
            <a:headEnd/>
            <a:tailEnd/>
          </a:ln>
        </p:spPr>
        <p:txBody>
          <a:bodyPr>
            <a:spAutoFit/>
          </a:bodyPr>
          <a:lstStyle/>
          <a:p>
            <a:pPr marL="742950" lvl="1" indent="-285750"/>
            <a:r>
              <a:rPr lang="en-US" sz="2200" b="1">
                <a:solidFill>
                  <a:srgbClr val="B9D62B"/>
                </a:solidFill>
                <a:latin typeface="Calibri" pitchFamily="34" charset="0"/>
              </a:rPr>
              <a:t>$80 retail - $65 wholesale = </a:t>
            </a:r>
            <a:r>
              <a:rPr lang="en-US" sz="2200" b="1">
                <a:solidFill>
                  <a:srgbClr val="73725C"/>
                </a:solidFill>
                <a:latin typeface="Calibri" pitchFamily="34" charset="0"/>
              </a:rPr>
              <a:t>$15 profit</a:t>
            </a:r>
            <a:endParaRPr lang="en-US" sz="2200" b="1">
              <a:solidFill>
                <a:srgbClr val="B9D62B"/>
              </a:solidFill>
              <a:latin typeface="Calibri" pitchFamily="34" charset="0"/>
            </a:endParaRPr>
          </a:p>
        </p:txBody>
      </p:sp>
      <p:sp>
        <p:nvSpPr>
          <p:cNvPr id="36869" name="Rectangle 8"/>
          <p:cNvSpPr>
            <a:spLocks noChangeArrowheads="1"/>
          </p:cNvSpPr>
          <p:nvPr/>
        </p:nvSpPr>
        <p:spPr bwMode="auto">
          <a:xfrm>
            <a:off x="0" y="2514600"/>
            <a:ext cx="5410200" cy="915988"/>
          </a:xfrm>
          <a:prstGeom prst="rect">
            <a:avLst/>
          </a:prstGeom>
          <a:noFill/>
          <a:ln w="9525">
            <a:noFill/>
            <a:miter lim="800000"/>
            <a:headEnd/>
            <a:tailEnd/>
          </a:ln>
        </p:spPr>
        <p:txBody>
          <a:bodyPr>
            <a:spAutoFit/>
          </a:bodyPr>
          <a:lstStyle/>
          <a:p>
            <a:r>
              <a:rPr lang="en-US">
                <a:solidFill>
                  <a:srgbClr val="73725C"/>
                </a:solidFill>
                <a:latin typeface="Calibri" pitchFamily="34" charset="0"/>
              </a:rPr>
              <a:t>Commissions are paid on the difference between your customers’ purchase price (retail) and your wholesale price.</a:t>
            </a:r>
          </a:p>
        </p:txBody>
      </p:sp>
      <p:sp>
        <p:nvSpPr>
          <p:cNvPr id="36870" name="Rectangle 2"/>
          <p:cNvSpPr txBox="1">
            <a:spLocks noChangeArrowheads="1"/>
          </p:cNvSpPr>
          <p:nvPr/>
        </p:nvSpPr>
        <p:spPr bwMode="auto">
          <a:xfrm>
            <a:off x="914400" y="914400"/>
            <a:ext cx="8001000" cy="990600"/>
          </a:xfrm>
          <a:prstGeom prst="rect">
            <a:avLst/>
          </a:prstGeom>
          <a:noFill/>
          <a:ln w="9525">
            <a:noFill/>
            <a:miter lim="800000"/>
            <a:headEnd/>
            <a:tailEnd/>
          </a:ln>
        </p:spPr>
        <p:txBody>
          <a:bodyPr anchor="ctr"/>
          <a:lstStyle/>
          <a:p>
            <a:pPr algn="ctr"/>
            <a:r>
              <a:rPr lang="en-US" sz="3200">
                <a:solidFill>
                  <a:srgbClr val="31859C"/>
                </a:solidFill>
              </a:rPr>
              <a:t>Home Based Business “The Opportunity”</a:t>
            </a:r>
          </a:p>
        </p:txBody>
      </p:sp>
      <p:pic>
        <p:nvPicPr>
          <p:cNvPr id="36871" name="Picture 12" descr="Silver"/>
          <p:cNvPicPr>
            <a:picLocks noChangeAspect="1" noChangeArrowheads="1"/>
          </p:cNvPicPr>
          <p:nvPr/>
        </p:nvPicPr>
        <p:blipFill>
          <a:blip r:embed="rId7"/>
          <a:srcRect/>
          <a:stretch>
            <a:fillRect/>
          </a:stretch>
        </p:blipFill>
        <p:spPr bwMode="auto">
          <a:xfrm>
            <a:off x="304800" y="5257800"/>
            <a:ext cx="3962400" cy="1331913"/>
          </a:xfrm>
          <a:prstGeom prst="rect">
            <a:avLst/>
          </a:prstGeom>
          <a:noFill/>
          <a:ln w="9525">
            <a:noFill/>
            <a:miter lim="800000"/>
            <a:headEnd/>
            <a:tailEnd/>
          </a:ln>
        </p:spPr>
      </p:pic>
      <p:sp>
        <p:nvSpPr>
          <p:cNvPr id="36872" name="TextBox 3"/>
          <p:cNvSpPr txBox="1">
            <a:spLocks noChangeArrowheads="1"/>
          </p:cNvSpPr>
          <p:nvPr/>
        </p:nvSpPr>
        <p:spPr bwMode="auto">
          <a:xfrm>
            <a:off x="228600" y="3429000"/>
            <a:ext cx="3876675" cy="854075"/>
          </a:xfrm>
          <a:prstGeom prst="rect">
            <a:avLst/>
          </a:prstGeom>
          <a:noFill/>
          <a:ln w="9525">
            <a:noFill/>
            <a:miter lim="800000"/>
            <a:headEnd/>
            <a:tailEnd/>
          </a:ln>
        </p:spPr>
        <p:txBody>
          <a:bodyPr wrap="none">
            <a:spAutoFit/>
          </a:bodyPr>
          <a:lstStyle/>
          <a:p>
            <a:pPr algn="ctr" defTabSz="1017588"/>
            <a:r>
              <a:rPr lang="en-US" sz="2500" b="1">
                <a:solidFill>
                  <a:srgbClr val="73725C"/>
                </a:solidFill>
                <a:latin typeface="Calibri" pitchFamily="34" charset="0"/>
                <a:cs typeface="Times New Roman" pitchFamily="18" charset="0"/>
              </a:rPr>
              <a:t>Qualify For Residual Income</a:t>
            </a:r>
          </a:p>
          <a:p>
            <a:pPr algn="ctr" defTabSz="1017588"/>
            <a:r>
              <a:rPr lang="en-US" sz="2500" b="1">
                <a:solidFill>
                  <a:srgbClr val="73725C"/>
                </a:solidFill>
                <a:latin typeface="Calibri" pitchFamily="34" charset="0"/>
                <a:cs typeface="Times New Roman" pitchFamily="18" charset="0"/>
              </a:rPr>
              <a:t>“Go Silver”</a:t>
            </a:r>
          </a:p>
        </p:txBody>
      </p:sp>
      <p:sp>
        <p:nvSpPr>
          <p:cNvPr id="36873" name="Rectangle 9"/>
          <p:cNvSpPr>
            <a:spLocks noChangeArrowheads="1"/>
          </p:cNvSpPr>
          <p:nvPr/>
        </p:nvSpPr>
        <p:spPr bwMode="auto">
          <a:xfrm>
            <a:off x="304800" y="4267200"/>
            <a:ext cx="8077200" cy="769938"/>
          </a:xfrm>
          <a:prstGeom prst="rect">
            <a:avLst/>
          </a:prstGeom>
          <a:noFill/>
          <a:ln w="9525">
            <a:noFill/>
            <a:miter lim="800000"/>
            <a:headEnd/>
            <a:tailEnd/>
          </a:ln>
        </p:spPr>
        <p:txBody>
          <a:bodyPr>
            <a:spAutoFit/>
          </a:bodyPr>
          <a:lstStyle/>
          <a:p>
            <a:pPr marL="742950" lvl="1" indent="-285750">
              <a:buFont typeface="Arial" charset="0"/>
              <a:buChar char="•"/>
            </a:pPr>
            <a:r>
              <a:rPr lang="en-US" sz="2200" b="1">
                <a:solidFill>
                  <a:srgbClr val="73725C"/>
                </a:solidFill>
                <a:latin typeface="Calibri" pitchFamily="34" charset="0"/>
              </a:rPr>
              <a:t>Sponsor one </a:t>
            </a:r>
            <a:r>
              <a:rPr lang="en-US" sz="2200" b="1">
                <a:solidFill>
                  <a:srgbClr val="B9D62B"/>
                </a:solidFill>
                <a:latin typeface="Calibri" pitchFamily="34" charset="0"/>
              </a:rPr>
              <a:t>Left			You Qualify for Income! </a:t>
            </a:r>
            <a:r>
              <a:rPr lang="en-US" sz="2200" b="1">
                <a:solidFill>
                  <a:srgbClr val="73725C"/>
                </a:solidFill>
                <a:latin typeface="Calibri" pitchFamily="34" charset="0"/>
              </a:rPr>
              <a:t>Sponsor one </a:t>
            </a:r>
            <a:r>
              <a:rPr lang="en-US" sz="2200" b="1">
                <a:solidFill>
                  <a:srgbClr val="B9D62B"/>
                </a:solidFill>
                <a:latin typeface="Calibri" pitchFamily="34" charset="0"/>
              </a:rPr>
              <a:t>Right 		</a:t>
            </a:r>
          </a:p>
        </p:txBody>
      </p:sp>
      <p:sp>
        <p:nvSpPr>
          <p:cNvPr id="36875" name="Text Box 11"/>
          <p:cNvSpPr txBox="1">
            <a:spLocks noChangeArrowheads="1"/>
          </p:cNvSpPr>
          <p:nvPr/>
        </p:nvSpPr>
        <p:spPr bwMode="auto">
          <a:xfrm rot="1706812">
            <a:off x="6804609" y="2148582"/>
            <a:ext cx="2396079" cy="369332"/>
          </a:xfrm>
          <a:prstGeom prst="rect">
            <a:avLst/>
          </a:prstGeom>
          <a:noFill/>
          <a:ln w="9525">
            <a:noFill/>
            <a:miter lim="800000"/>
            <a:headEnd/>
            <a:tailEnd/>
          </a:ln>
          <a:effectLst/>
        </p:spPr>
        <p:txBody>
          <a:bodyPr wrap="square">
            <a:spAutoFit/>
          </a:bodyPr>
          <a:lstStyle/>
          <a:p>
            <a:r>
              <a:rPr lang="en-US" dirty="0">
                <a:solidFill>
                  <a:srgbClr val="767561"/>
                </a:solidFill>
                <a:effectLst>
                  <a:outerShdw blurRad="38100" dist="38100" dir="2700000" algn="tl">
                    <a:srgbClr val="C0C0C0"/>
                  </a:outerShdw>
                </a:effectLst>
              </a:rPr>
              <a:t>Tax Advantages!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685800"/>
            <a:ext cx="8229600" cy="1143000"/>
          </a:xfrm>
        </p:spPr>
        <p:txBody>
          <a:bodyPr/>
          <a:lstStyle/>
          <a:p>
            <a:pPr>
              <a:defRPr/>
            </a:pPr>
            <a:r>
              <a:rPr lang="en-US" sz="3600" dirty="0" smtClean="0">
                <a:effectLst>
                  <a:outerShdw blurRad="38100" dist="38100" dir="2700000" algn="tl">
                    <a:srgbClr val="C0C0C0"/>
                  </a:outerShdw>
                </a:effectLst>
              </a:rPr>
              <a:t>Team Commissions-The Binary</a:t>
            </a:r>
          </a:p>
        </p:txBody>
      </p:sp>
      <p:sp>
        <p:nvSpPr>
          <p:cNvPr id="38914" name="Rectangle 3"/>
          <p:cNvSpPr>
            <a:spLocks noGrp="1"/>
          </p:cNvSpPr>
          <p:nvPr>
            <p:ph type="body" idx="1"/>
          </p:nvPr>
        </p:nvSpPr>
        <p:spPr>
          <a:xfrm>
            <a:off x="-914400" y="5715000"/>
            <a:ext cx="7772400" cy="914400"/>
          </a:xfrm>
        </p:spPr>
        <p:txBody>
          <a:bodyPr/>
          <a:lstStyle/>
          <a:p>
            <a:pPr algn="ctr" eaLnBrk="1" hangingPunct="1">
              <a:spcBef>
                <a:spcPct val="0"/>
              </a:spcBef>
              <a:buFontTx/>
              <a:buNone/>
            </a:pPr>
            <a:r>
              <a:rPr lang="en-US" sz="2400" b="0" smtClean="0">
                <a:solidFill>
                  <a:srgbClr val="73725C"/>
                </a:solidFill>
              </a:rPr>
              <a:t>10% Commission paid </a:t>
            </a:r>
            <a:r>
              <a:rPr lang="en-US" sz="2400" smtClean="0">
                <a:solidFill>
                  <a:srgbClr val="73725C"/>
                </a:solidFill>
              </a:rPr>
              <a:t>weekly</a:t>
            </a:r>
            <a:r>
              <a:rPr lang="en-US" sz="2400" b="0" smtClean="0">
                <a:solidFill>
                  <a:srgbClr val="73725C"/>
                </a:solidFill>
              </a:rPr>
              <a:t> on </a:t>
            </a:r>
            <a:r>
              <a:rPr lang="en-US" sz="2400" smtClean="0">
                <a:solidFill>
                  <a:srgbClr val="73725C"/>
                </a:solidFill>
              </a:rPr>
              <a:t>lesser leg</a:t>
            </a:r>
          </a:p>
          <a:p>
            <a:pPr algn="ctr" eaLnBrk="1" hangingPunct="1">
              <a:spcBef>
                <a:spcPct val="0"/>
              </a:spcBef>
              <a:buFontTx/>
              <a:buNone/>
            </a:pPr>
            <a:r>
              <a:rPr lang="en-US" sz="2400" smtClean="0">
                <a:solidFill>
                  <a:srgbClr val="73725C"/>
                </a:solidFill>
              </a:rPr>
              <a:t>Every 100 persons x 100 pv = $1,000 !</a:t>
            </a:r>
            <a:endParaRPr lang="en-US" sz="2400" smtClean="0"/>
          </a:p>
        </p:txBody>
      </p:sp>
      <p:grpSp>
        <p:nvGrpSpPr>
          <p:cNvPr id="38915" name="Group 8"/>
          <p:cNvGrpSpPr>
            <a:grpSpLocks/>
          </p:cNvGrpSpPr>
          <p:nvPr/>
        </p:nvGrpSpPr>
        <p:grpSpPr bwMode="auto">
          <a:xfrm>
            <a:off x="2057400" y="1828800"/>
            <a:ext cx="6400800" cy="4776788"/>
            <a:chOff x="946150" y="1600200"/>
            <a:chExt cx="7569200" cy="5399529"/>
          </a:xfrm>
        </p:grpSpPr>
        <p:pic>
          <p:nvPicPr>
            <p:cNvPr id="38916"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71600" y="1600200"/>
              <a:ext cx="7131050" cy="4987462"/>
            </a:xfrm>
            <a:prstGeom prst="rect">
              <a:avLst/>
            </a:prstGeom>
            <a:noFill/>
            <a:ln w="9525">
              <a:noFill/>
              <a:miter lim="800000"/>
              <a:headEnd/>
              <a:tailEnd/>
            </a:ln>
          </p:spPr>
        </p:pic>
        <p:sp>
          <p:nvSpPr>
            <p:cNvPr id="38917" name="TextBox 3"/>
            <p:cNvSpPr txBox="1">
              <a:spLocks noChangeArrowheads="1"/>
            </p:cNvSpPr>
            <p:nvPr/>
          </p:nvSpPr>
          <p:spPr bwMode="auto">
            <a:xfrm>
              <a:off x="946150" y="5162202"/>
              <a:ext cx="4191970" cy="448615"/>
            </a:xfrm>
            <a:prstGeom prst="rect">
              <a:avLst/>
            </a:prstGeom>
            <a:noFill/>
            <a:ln w="9525">
              <a:noFill/>
              <a:miter lim="800000"/>
              <a:headEnd/>
              <a:tailEnd/>
            </a:ln>
          </p:spPr>
          <p:txBody>
            <a:bodyPr>
              <a:spAutoFit/>
            </a:bodyPr>
            <a:lstStyle/>
            <a:p>
              <a:pPr algn="ctr" defTabSz="1017588"/>
              <a:r>
                <a:rPr lang="en-US" sz="2000">
                  <a:solidFill>
                    <a:srgbClr val="73725C"/>
                  </a:solidFill>
                  <a:latin typeface="Calibri" pitchFamily="34" charset="0"/>
                  <a:cs typeface="Times New Roman" pitchFamily="18" charset="0"/>
                </a:rPr>
                <a:t>Lesser Leg</a:t>
              </a:r>
            </a:p>
          </p:txBody>
        </p:sp>
        <p:sp>
          <p:nvSpPr>
            <p:cNvPr id="38918" name="TextBox 3"/>
            <p:cNvSpPr txBox="1">
              <a:spLocks noChangeArrowheads="1"/>
            </p:cNvSpPr>
            <p:nvPr/>
          </p:nvSpPr>
          <p:spPr bwMode="auto">
            <a:xfrm>
              <a:off x="4323380" y="6551114"/>
              <a:ext cx="4191970" cy="448615"/>
            </a:xfrm>
            <a:prstGeom prst="rect">
              <a:avLst/>
            </a:prstGeom>
            <a:noFill/>
            <a:ln w="9525">
              <a:noFill/>
              <a:miter lim="800000"/>
              <a:headEnd/>
              <a:tailEnd/>
            </a:ln>
          </p:spPr>
          <p:txBody>
            <a:bodyPr>
              <a:spAutoFit/>
            </a:bodyPr>
            <a:lstStyle/>
            <a:p>
              <a:pPr algn="ctr" defTabSz="1017588"/>
              <a:r>
                <a:rPr lang="en-US" sz="2000">
                  <a:solidFill>
                    <a:srgbClr val="73725C"/>
                  </a:solidFill>
                  <a:latin typeface="Calibri" pitchFamily="34" charset="0"/>
                  <a:cs typeface="Times New Roman" pitchFamily="18" charset="0"/>
                </a:rPr>
                <a:t>Larger Leg</a:t>
              </a:r>
            </a:p>
          </p:txBody>
        </p:sp>
      </p:gr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sponsorship.png"/>
          <p:cNvPicPr>
            <a:picLocks noChangeAspect="1"/>
          </p:cNvPicPr>
          <p:nvPr>
            <p:custDataLst>
              <p:tags r:id="rId1"/>
            </p:custDataLst>
          </p:nvPr>
        </p:nvPicPr>
        <p:blipFill>
          <a:blip r:embed="rId3"/>
          <a:srcRect/>
          <a:stretch>
            <a:fillRect/>
          </a:stretch>
        </p:blipFill>
        <p:spPr bwMode="auto">
          <a:xfrm>
            <a:off x="152400" y="1847078"/>
            <a:ext cx="5562600" cy="4553722"/>
          </a:xfrm>
          <a:prstGeom prst="rect">
            <a:avLst/>
          </a:prstGeom>
          <a:noFill/>
          <a:ln w="9525">
            <a:noFill/>
            <a:miter lim="800000"/>
            <a:headEnd/>
            <a:tailEnd/>
          </a:ln>
        </p:spPr>
      </p:pic>
      <p:sp>
        <p:nvSpPr>
          <p:cNvPr id="5" name="TextBox 4"/>
          <p:cNvSpPr txBox="1"/>
          <p:nvPr/>
        </p:nvSpPr>
        <p:spPr>
          <a:xfrm>
            <a:off x="5943600" y="1828800"/>
            <a:ext cx="2971800" cy="4505849"/>
          </a:xfrm>
          <a:prstGeom prst="rect">
            <a:avLst/>
          </a:prstGeom>
          <a:noFill/>
        </p:spPr>
        <p:txBody>
          <a:bodyPr wrap="square" rtlCol="0" anchor="t">
            <a:spAutoFit/>
          </a:bodyPr>
          <a:lstStyle/>
          <a:p>
            <a:pPr>
              <a:lnSpc>
                <a:spcPct val="80000"/>
              </a:lnSpc>
              <a:buFont typeface="Arial" pitchFamily="34" charset="0"/>
              <a:buChar char="•"/>
            </a:pPr>
            <a:r>
              <a:rPr lang="en-US" sz="1600" dirty="0" smtClean="0">
                <a:latin typeface="Gotham-Book"/>
              </a:rPr>
              <a:t>EMB is a variable pool measured week to week</a:t>
            </a:r>
          </a:p>
          <a:p>
            <a:pPr>
              <a:lnSpc>
                <a:spcPct val="80000"/>
              </a:lnSpc>
              <a:buFont typeface="Arial" pitchFamily="34" charset="0"/>
              <a:buChar char="•"/>
            </a:pPr>
            <a:endParaRPr lang="en-US" sz="1600" dirty="0" smtClean="0">
              <a:latin typeface="Gotham-Book"/>
            </a:endParaRPr>
          </a:p>
          <a:p>
            <a:pPr>
              <a:lnSpc>
                <a:spcPct val="80000"/>
              </a:lnSpc>
              <a:buFont typeface="Arial" pitchFamily="34" charset="0"/>
              <a:buChar char="•"/>
            </a:pPr>
            <a:r>
              <a:rPr lang="en-US" sz="1600" dirty="0" smtClean="0">
                <a:latin typeface="Gotham-Book"/>
              </a:rPr>
              <a:t>Your match is dependent on the check that your people are making in the Binary Comp Plan</a:t>
            </a:r>
          </a:p>
          <a:p>
            <a:pPr>
              <a:lnSpc>
                <a:spcPct val="80000"/>
              </a:lnSpc>
              <a:buFont typeface="Arial" pitchFamily="34" charset="0"/>
              <a:buChar char="•"/>
            </a:pPr>
            <a:endParaRPr lang="en-US" sz="1600" dirty="0" smtClean="0">
              <a:latin typeface="Gotham-Book"/>
            </a:endParaRPr>
          </a:p>
          <a:p>
            <a:pPr>
              <a:lnSpc>
                <a:spcPct val="80000"/>
              </a:lnSpc>
              <a:buFont typeface="Arial" pitchFamily="34" charset="0"/>
              <a:buChar char="•"/>
            </a:pPr>
            <a:r>
              <a:rPr lang="en-US" sz="1600" dirty="0" smtClean="0">
                <a:latin typeface="Gotham-Book"/>
              </a:rPr>
              <a:t>A “Generation” is not the same thing as a level</a:t>
            </a:r>
          </a:p>
          <a:p>
            <a:pPr>
              <a:lnSpc>
                <a:spcPct val="80000"/>
              </a:lnSpc>
              <a:buFont typeface="Arial" pitchFamily="34" charset="0"/>
              <a:buChar char="•"/>
            </a:pPr>
            <a:endParaRPr lang="en-US" sz="1600" dirty="0" smtClean="0">
              <a:latin typeface="Gotham-Book"/>
            </a:endParaRPr>
          </a:p>
          <a:p>
            <a:pPr>
              <a:lnSpc>
                <a:spcPct val="80000"/>
              </a:lnSpc>
              <a:buFont typeface="Arial" pitchFamily="34" charset="0"/>
              <a:buChar char="•"/>
            </a:pPr>
            <a:r>
              <a:rPr lang="en-US" sz="1600" dirty="0" smtClean="0">
                <a:latin typeface="Gotham-Book"/>
              </a:rPr>
              <a:t>Four things you must do to get into this part of the comp plan:</a:t>
            </a:r>
          </a:p>
          <a:p>
            <a:pPr lvl="1">
              <a:lnSpc>
                <a:spcPct val="80000"/>
              </a:lnSpc>
              <a:buFont typeface="Arial" pitchFamily="34" charset="0"/>
              <a:buChar char="•"/>
            </a:pPr>
            <a:r>
              <a:rPr lang="en-US" sz="1600" dirty="0" smtClean="0">
                <a:latin typeface="Gotham-Book"/>
                <a:ea typeface="ＭＳ Ｐゴシック" pitchFamily="34" charset="-128"/>
              </a:rPr>
              <a:t>One time $250 order</a:t>
            </a:r>
          </a:p>
          <a:p>
            <a:pPr lvl="1">
              <a:lnSpc>
                <a:spcPct val="80000"/>
              </a:lnSpc>
              <a:buFont typeface="Arial" pitchFamily="34" charset="0"/>
              <a:buChar char="•"/>
            </a:pPr>
            <a:r>
              <a:rPr lang="en-US" sz="1600" dirty="0" smtClean="0">
                <a:latin typeface="Gotham-Book"/>
                <a:ea typeface="ＭＳ Ｐゴシック" pitchFamily="34" charset="-128"/>
              </a:rPr>
              <a:t>Be on at least 100 PV </a:t>
            </a:r>
            <a:r>
              <a:rPr lang="en-US" sz="1600" dirty="0" err="1" smtClean="0">
                <a:latin typeface="Gotham-Book"/>
                <a:ea typeface="ＭＳ Ｐゴシック" pitchFamily="34" charset="-128"/>
              </a:rPr>
              <a:t>autoship</a:t>
            </a:r>
            <a:r>
              <a:rPr lang="en-US" sz="1600" dirty="0" smtClean="0">
                <a:latin typeface="Gotham-Book"/>
                <a:ea typeface="ＭＳ Ｐゴシック" pitchFamily="34" charset="-128"/>
              </a:rPr>
              <a:t> </a:t>
            </a:r>
          </a:p>
          <a:p>
            <a:pPr lvl="1">
              <a:lnSpc>
                <a:spcPct val="80000"/>
              </a:lnSpc>
              <a:buFont typeface="Arial" pitchFamily="34" charset="0"/>
              <a:buChar char="•"/>
            </a:pPr>
            <a:r>
              <a:rPr lang="en-US" sz="1600" dirty="0" smtClean="0">
                <a:latin typeface="Gotham-Book"/>
                <a:ea typeface="ＭＳ Ｐゴシック" pitchFamily="34" charset="-128"/>
              </a:rPr>
              <a:t>Sponsor one on your left and one on your right</a:t>
            </a:r>
          </a:p>
          <a:p>
            <a:pPr lvl="1">
              <a:lnSpc>
                <a:spcPct val="80000"/>
              </a:lnSpc>
              <a:buFont typeface="Arial" pitchFamily="34" charset="0"/>
              <a:buChar char="•"/>
            </a:pPr>
            <a:r>
              <a:rPr lang="en-US" sz="1600" dirty="0" smtClean="0">
                <a:latin typeface="Gotham-Book"/>
                <a:ea typeface="ＭＳ Ｐゴシック" pitchFamily="34" charset="-128"/>
              </a:rPr>
              <a:t>Sponsor at least 4 persons </a:t>
            </a:r>
          </a:p>
          <a:p>
            <a:endParaRPr lang="en-US" dirty="0"/>
          </a:p>
        </p:txBody>
      </p:sp>
      <p:sp>
        <p:nvSpPr>
          <p:cNvPr id="6" name="TextBox 5"/>
          <p:cNvSpPr txBox="1"/>
          <p:nvPr/>
        </p:nvSpPr>
        <p:spPr>
          <a:xfrm>
            <a:off x="457200" y="914400"/>
            <a:ext cx="8001000" cy="523220"/>
          </a:xfrm>
          <a:prstGeom prst="rect">
            <a:avLst/>
          </a:prstGeom>
          <a:noFill/>
        </p:spPr>
        <p:txBody>
          <a:bodyPr wrap="square" rtlCol="0">
            <a:spAutoFit/>
          </a:bodyPr>
          <a:lstStyle/>
          <a:p>
            <a:pPr algn="ctr"/>
            <a:r>
              <a:rPr lang="en-US" sz="2800" b="1" dirty="0" smtClean="0">
                <a:effectLst>
                  <a:outerShdw blurRad="38100" dist="38100" dir="2700000" algn="tl">
                    <a:srgbClr val="C0C0C0"/>
                  </a:outerShdw>
                </a:effectLst>
                <a:latin typeface="Gotham-Book"/>
              </a:rPr>
              <a:t>Executive Matching Bonus</a:t>
            </a:r>
            <a:endParaRPr lang="en-US" sz="2800" b="1" dirty="0">
              <a:latin typeface="Gotham-Book"/>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73152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Gotham-Book"/>
              </a:rPr>
              <a:t>Earning Potential Per Rank </a:t>
            </a:r>
            <a:endParaRPr lang="en-US" sz="2800" b="1" dirty="0">
              <a:effectLst>
                <a:outerShdw blurRad="38100" dist="38100" dir="2700000" algn="tl">
                  <a:srgbClr val="000000">
                    <a:alpha val="43137"/>
                  </a:srgbClr>
                </a:outerShdw>
              </a:effectLst>
              <a:latin typeface="Gotham-Book"/>
            </a:endParaRPr>
          </a:p>
        </p:txBody>
      </p:sp>
      <p:sp>
        <p:nvSpPr>
          <p:cNvPr id="3" name="TextBox 2"/>
          <p:cNvSpPr txBox="1"/>
          <p:nvPr/>
        </p:nvSpPr>
        <p:spPr>
          <a:xfrm>
            <a:off x="914400" y="1600200"/>
            <a:ext cx="8001000" cy="4401205"/>
          </a:xfrm>
          <a:prstGeom prst="rect">
            <a:avLst/>
          </a:prstGeom>
          <a:noFill/>
        </p:spPr>
        <p:txBody>
          <a:bodyPr wrap="square" rtlCol="0">
            <a:spAutoFit/>
          </a:bodyPr>
          <a:lstStyle/>
          <a:p>
            <a:pPr>
              <a:buFont typeface="Arial" pitchFamily="34" charset="0"/>
              <a:buChar char="•"/>
            </a:pPr>
            <a:r>
              <a:rPr lang="en-US" sz="2000" b="1" dirty="0" smtClean="0">
                <a:effectLst>
                  <a:outerShdw blurRad="38100" dist="38100" dir="2700000" algn="tl">
                    <a:srgbClr val="000000">
                      <a:alpha val="43137"/>
                    </a:srgbClr>
                  </a:outerShdw>
                </a:effectLst>
                <a:latin typeface="Gotham-Book"/>
              </a:rPr>
              <a:t>Silver  	 			$500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Silver Star  				$750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Silver Pro 				$1,000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Gold  					$1,250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Gold Star  				$1,500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Gold Pro  				$1,750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Platinum  				$2,000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Platinum Star  			$2,250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Platinum Pro  				$2,500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Diamond  				$2,750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Executive Diamond  			$3,000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Presidential Diamond  		$5,000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Royal Diamond 			$7,500 per week</a:t>
            </a:r>
          </a:p>
          <a:p>
            <a:pPr>
              <a:buFont typeface="Arial" pitchFamily="34" charset="0"/>
              <a:buChar char="•"/>
            </a:pPr>
            <a:r>
              <a:rPr lang="en-US" sz="2000" b="1" dirty="0" smtClean="0">
                <a:effectLst>
                  <a:outerShdw blurRad="38100" dist="38100" dir="2700000" algn="tl">
                    <a:srgbClr val="000000">
                      <a:alpha val="43137"/>
                    </a:srgbClr>
                  </a:outerShdw>
                </a:effectLst>
                <a:latin typeface="Gotham-Book"/>
              </a:rPr>
              <a:t>Crown Diamond 			$10,000 per week</a:t>
            </a:r>
            <a:endParaRPr lang="en-US" sz="2000" b="1" dirty="0">
              <a:effectLst>
                <a:outerShdw blurRad="38100" dist="38100" dir="2700000" algn="tl">
                  <a:srgbClr val="000000">
                    <a:alpha val="43137"/>
                  </a:srgbClr>
                </a:outerShdw>
              </a:effectLst>
              <a:latin typeface="Gotham-Book"/>
            </a:endParaRPr>
          </a:p>
        </p:txBody>
      </p:sp>
      <p:pic>
        <p:nvPicPr>
          <p:cNvPr id="1026" name="Picture 2"/>
          <p:cNvPicPr>
            <a:picLocks noChangeAspect="1" noChangeArrowheads="1"/>
          </p:cNvPicPr>
          <p:nvPr/>
        </p:nvPicPr>
        <p:blipFill>
          <a:blip r:embed="rId2"/>
          <a:srcRect/>
          <a:stretch>
            <a:fillRect/>
          </a:stretch>
        </p:blipFill>
        <p:spPr bwMode="auto">
          <a:xfrm>
            <a:off x="4800600" y="6172200"/>
            <a:ext cx="476250" cy="542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00400" y="6172200"/>
            <a:ext cx="476250" cy="542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8229600" y="5715000"/>
            <a:ext cx="476250" cy="5429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8229600" y="4800600"/>
            <a:ext cx="476250" cy="5429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8229600" y="3886200"/>
            <a:ext cx="476250" cy="5429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228600" y="5715000"/>
            <a:ext cx="476250" cy="5429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228600" y="4800600"/>
            <a:ext cx="476250" cy="5429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228600" y="3886200"/>
            <a:ext cx="476250" cy="5429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8229600" y="2971800"/>
            <a:ext cx="476250" cy="54292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a:off x="8229600" y="2057400"/>
            <a:ext cx="476250" cy="54292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a:srcRect/>
          <a:stretch>
            <a:fillRect/>
          </a:stretch>
        </p:blipFill>
        <p:spPr bwMode="auto">
          <a:xfrm>
            <a:off x="8229600" y="1143000"/>
            <a:ext cx="476250" cy="54292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3"/>
          <a:srcRect/>
          <a:stretch>
            <a:fillRect/>
          </a:stretch>
        </p:blipFill>
        <p:spPr bwMode="auto">
          <a:xfrm>
            <a:off x="228600" y="2971800"/>
            <a:ext cx="476250" cy="54292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4"/>
          <a:srcRect/>
          <a:stretch>
            <a:fillRect/>
          </a:stretch>
        </p:blipFill>
        <p:spPr bwMode="auto">
          <a:xfrm>
            <a:off x="228600" y="2057400"/>
            <a:ext cx="476250" cy="542925"/>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5"/>
          <a:srcRect/>
          <a:stretch>
            <a:fillRect/>
          </a:stretch>
        </p:blipFill>
        <p:spPr bwMode="auto">
          <a:xfrm>
            <a:off x="228600" y="1143000"/>
            <a:ext cx="476250" cy="5429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1828800"/>
            <a:ext cx="3657600" cy="25717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latin typeface="Gotham Book"/>
              </a:rPr>
              <a:t>Qivana Drive Rewards</a:t>
            </a:r>
            <a:endParaRPr lang="en-US" sz="4000" dirty="0">
              <a:effectLst>
                <a:outerShdw blurRad="38100" dist="38100" dir="2700000" algn="tl">
                  <a:srgbClr val="000000">
                    <a:alpha val="43137"/>
                  </a:srgbClr>
                </a:outerShdw>
              </a:effectLst>
              <a:latin typeface="Gotham Book"/>
            </a:endParaRPr>
          </a:p>
        </p:txBody>
      </p:sp>
      <p:pic>
        <p:nvPicPr>
          <p:cNvPr id="1028" name="Picture 4"/>
          <p:cNvPicPr>
            <a:picLocks noGrp="1" noChangeAspect="1" noChangeArrowheads="1"/>
          </p:cNvPicPr>
          <p:nvPr>
            <p:ph idx="1"/>
          </p:nvPr>
        </p:nvPicPr>
        <p:blipFill>
          <a:blip r:embed="rId3"/>
          <a:srcRect/>
          <a:stretch>
            <a:fillRect/>
          </a:stretch>
        </p:blipFill>
        <p:spPr bwMode="auto">
          <a:xfrm>
            <a:off x="5022196" y="3886200"/>
            <a:ext cx="4121804" cy="2286000"/>
          </a:xfrm>
          <a:prstGeom prst="rect">
            <a:avLst/>
          </a:prstGeom>
          <a:blipFill>
            <a:blip r:embed="rId4"/>
            <a:tile tx="0" ty="0" sx="100000" sy="100000" flip="none" algn="tl"/>
          </a:blip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7543800" y="1371600"/>
            <a:ext cx="1352550" cy="1352550"/>
          </a:xfrm>
          <a:prstGeom prst="rect">
            <a:avLst/>
          </a:prstGeom>
          <a:noFill/>
          <a:ln w="9525">
            <a:noFill/>
            <a:miter lim="800000"/>
            <a:headEnd/>
            <a:tailEnd/>
          </a:ln>
          <a:effectLst/>
        </p:spPr>
      </p:pic>
      <p:sp>
        <p:nvSpPr>
          <p:cNvPr id="9" name="TextBox 8"/>
          <p:cNvSpPr txBox="1"/>
          <p:nvPr/>
        </p:nvSpPr>
        <p:spPr>
          <a:xfrm>
            <a:off x="3886200" y="3200400"/>
            <a:ext cx="4800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Gotham Book"/>
              </a:rPr>
              <a:t>Achievement has its rewards…</a:t>
            </a:r>
            <a:endParaRPr lang="en-US" sz="2400" b="1" dirty="0">
              <a:effectLst>
                <a:outerShdw blurRad="38100" dist="38100" dir="2700000" algn="tl">
                  <a:srgbClr val="000000">
                    <a:alpha val="43137"/>
                  </a:srgbClr>
                </a:outerShdw>
              </a:effectLst>
              <a:latin typeface="Gotham Book"/>
            </a:endParaRPr>
          </a:p>
        </p:txBody>
      </p:sp>
      <p:pic>
        <p:nvPicPr>
          <p:cNvPr id="1031" name="Picture 7"/>
          <p:cNvPicPr>
            <a:picLocks noChangeAspect="1" noChangeArrowheads="1"/>
          </p:cNvPicPr>
          <p:nvPr/>
        </p:nvPicPr>
        <p:blipFill>
          <a:blip r:embed="rId6"/>
          <a:srcRect/>
          <a:stretch>
            <a:fillRect/>
          </a:stretch>
        </p:blipFill>
        <p:spPr bwMode="auto">
          <a:xfrm>
            <a:off x="1143000" y="4728279"/>
            <a:ext cx="3200400" cy="212972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1371600" y="914400"/>
            <a:ext cx="8229600" cy="1143000"/>
          </a:xfrm>
        </p:spPr>
        <p:txBody>
          <a:bodyPr/>
          <a:lstStyle/>
          <a:p>
            <a:r>
              <a:rPr lang="en-US" smtClean="0"/>
              <a:t>Your Support Team</a:t>
            </a:r>
          </a:p>
        </p:txBody>
      </p:sp>
      <p:pic>
        <p:nvPicPr>
          <p:cNvPr id="48132" name="Picture 7" descr="people"/>
          <p:cNvPicPr>
            <a:picLocks noGrp="1" noChangeAspect="1" noChangeArrowheads="1"/>
          </p:cNvPicPr>
          <p:nvPr>
            <p:ph type="body" idx="1"/>
          </p:nvPr>
        </p:nvPicPr>
        <p:blipFill>
          <a:blip r:embed="rId3"/>
          <a:srcRect/>
          <a:stretch>
            <a:fillRect/>
          </a:stretch>
        </p:blipFill>
        <p:spPr>
          <a:xfrm>
            <a:off x="6858000" y="2057400"/>
            <a:ext cx="1600200" cy="1600200"/>
          </a:xfrm>
          <a:noFill/>
          <a:ln/>
        </p:spPr>
      </p:pic>
      <p:pic>
        <p:nvPicPr>
          <p:cNvPr id="48133" name="Picture 9" descr="people"/>
          <p:cNvPicPr>
            <a:picLocks noChangeAspect="1" noChangeArrowheads="1"/>
          </p:cNvPicPr>
          <p:nvPr/>
        </p:nvPicPr>
        <p:blipFill>
          <a:blip r:embed="rId4"/>
          <a:srcRect/>
          <a:stretch>
            <a:fillRect/>
          </a:stretch>
        </p:blipFill>
        <p:spPr bwMode="auto">
          <a:xfrm>
            <a:off x="228600" y="2065338"/>
            <a:ext cx="1600200" cy="1541462"/>
          </a:xfrm>
          <a:prstGeom prst="rect">
            <a:avLst/>
          </a:prstGeom>
          <a:noFill/>
          <a:ln w="9525">
            <a:noFill/>
            <a:miter lim="800000"/>
            <a:headEnd/>
            <a:tailEnd/>
          </a:ln>
        </p:spPr>
      </p:pic>
      <p:pic>
        <p:nvPicPr>
          <p:cNvPr id="48134" name="Picture 15" descr="people"/>
          <p:cNvPicPr>
            <a:picLocks noChangeAspect="1" noChangeArrowheads="1"/>
          </p:cNvPicPr>
          <p:nvPr/>
        </p:nvPicPr>
        <p:blipFill>
          <a:blip r:embed="rId5" cstate="print"/>
          <a:srcRect/>
          <a:stretch>
            <a:fillRect/>
          </a:stretch>
        </p:blipFill>
        <p:spPr bwMode="auto">
          <a:xfrm>
            <a:off x="2286000" y="2057400"/>
            <a:ext cx="1600200" cy="1530350"/>
          </a:xfrm>
          <a:prstGeom prst="rect">
            <a:avLst/>
          </a:prstGeom>
          <a:noFill/>
          <a:ln w="9525">
            <a:noFill/>
            <a:miter lim="800000"/>
            <a:headEnd/>
            <a:tailEnd/>
          </a:ln>
        </p:spPr>
      </p:pic>
      <p:pic>
        <p:nvPicPr>
          <p:cNvPr id="48135" name="Picture 8" descr="people"/>
          <p:cNvPicPr>
            <a:picLocks noChangeAspect="1" noChangeArrowheads="1"/>
          </p:cNvPicPr>
          <p:nvPr/>
        </p:nvPicPr>
        <p:blipFill>
          <a:blip r:embed="rId6" cstate="print"/>
          <a:srcRect/>
          <a:stretch>
            <a:fillRect/>
          </a:stretch>
        </p:blipFill>
        <p:spPr bwMode="auto">
          <a:xfrm>
            <a:off x="4572000" y="2057400"/>
            <a:ext cx="1600200" cy="1530350"/>
          </a:xfrm>
          <a:prstGeom prst="rect">
            <a:avLst/>
          </a:prstGeom>
          <a:noFill/>
          <a:ln w="9525">
            <a:noFill/>
            <a:miter lim="800000"/>
            <a:headEnd/>
            <a:tailEnd/>
          </a:ln>
        </p:spPr>
      </p:pic>
      <p:pic>
        <p:nvPicPr>
          <p:cNvPr id="48136" name="Picture 12" descr="people"/>
          <p:cNvPicPr>
            <a:picLocks noChangeAspect="1" noChangeArrowheads="1"/>
          </p:cNvPicPr>
          <p:nvPr/>
        </p:nvPicPr>
        <p:blipFill>
          <a:blip r:embed="rId7"/>
          <a:srcRect/>
          <a:stretch>
            <a:fillRect/>
          </a:stretch>
        </p:blipFill>
        <p:spPr bwMode="auto">
          <a:xfrm>
            <a:off x="457200" y="4572000"/>
            <a:ext cx="1371600" cy="1371600"/>
          </a:xfrm>
          <a:prstGeom prst="rect">
            <a:avLst/>
          </a:prstGeom>
          <a:noFill/>
          <a:ln w="9525">
            <a:noFill/>
            <a:miter lim="800000"/>
            <a:headEnd/>
            <a:tailEnd/>
          </a:ln>
        </p:spPr>
      </p:pic>
      <p:pic>
        <p:nvPicPr>
          <p:cNvPr id="48137" name="Picture 2" descr="people"/>
          <p:cNvPicPr>
            <a:picLocks noChangeAspect="1" noChangeArrowheads="1"/>
          </p:cNvPicPr>
          <p:nvPr/>
        </p:nvPicPr>
        <p:blipFill>
          <a:blip r:embed="rId8"/>
          <a:srcRect/>
          <a:stretch>
            <a:fillRect/>
          </a:stretch>
        </p:blipFill>
        <p:spPr bwMode="auto">
          <a:xfrm>
            <a:off x="4800600" y="4572000"/>
            <a:ext cx="1235075" cy="1371600"/>
          </a:xfrm>
          <a:prstGeom prst="rect">
            <a:avLst/>
          </a:prstGeom>
          <a:noFill/>
          <a:ln w="9525">
            <a:noFill/>
            <a:miter lim="800000"/>
            <a:headEnd/>
            <a:tailEnd/>
          </a:ln>
        </p:spPr>
      </p:pic>
      <p:pic>
        <p:nvPicPr>
          <p:cNvPr id="48138" name="Picture 4" descr="people"/>
          <p:cNvPicPr>
            <a:picLocks noChangeAspect="1" noChangeArrowheads="1"/>
          </p:cNvPicPr>
          <p:nvPr/>
        </p:nvPicPr>
        <p:blipFill>
          <a:blip r:embed="rId9"/>
          <a:srcRect/>
          <a:stretch>
            <a:fillRect/>
          </a:stretch>
        </p:blipFill>
        <p:spPr bwMode="auto">
          <a:xfrm>
            <a:off x="2743200" y="4572000"/>
            <a:ext cx="1176338" cy="1371600"/>
          </a:xfrm>
          <a:prstGeom prst="rect">
            <a:avLst/>
          </a:prstGeom>
          <a:noFill/>
          <a:ln w="9525">
            <a:noFill/>
            <a:miter lim="800000"/>
            <a:headEnd/>
            <a:tailEnd/>
          </a:ln>
        </p:spPr>
      </p:pic>
      <p:pic>
        <p:nvPicPr>
          <p:cNvPr id="48139" name="Picture 6" descr="https://myqivana.com/Images/64753/17787/102317"/>
          <p:cNvPicPr>
            <a:picLocks noChangeAspect="1" noChangeArrowheads="1"/>
          </p:cNvPicPr>
          <p:nvPr/>
        </p:nvPicPr>
        <p:blipFill>
          <a:blip r:embed="rId10"/>
          <a:srcRect/>
          <a:stretch>
            <a:fillRect/>
          </a:stretch>
        </p:blipFill>
        <p:spPr bwMode="auto">
          <a:xfrm>
            <a:off x="6858000" y="4572000"/>
            <a:ext cx="1306513" cy="1371600"/>
          </a:xfrm>
          <a:prstGeom prst="rect">
            <a:avLst/>
          </a:prstGeom>
          <a:noFill/>
          <a:ln w="9525">
            <a:noFill/>
            <a:miter lim="800000"/>
            <a:headEnd/>
            <a:tailEnd/>
          </a:ln>
        </p:spPr>
      </p:pic>
      <p:sp>
        <p:nvSpPr>
          <p:cNvPr id="48140" name="Text Box 12"/>
          <p:cNvSpPr txBox="1">
            <a:spLocks noChangeArrowheads="1"/>
          </p:cNvSpPr>
          <p:nvPr/>
        </p:nvSpPr>
        <p:spPr bwMode="auto">
          <a:xfrm>
            <a:off x="228600" y="3657600"/>
            <a:ext cx="1828800" cy="731838"/>
          </a:xfrm>
          <a:prstGeom prst="rect">
            <a:avLst/>
          </a:prstGeom>
          <a:noFill/>
          <a:ln w="9525">
            <a:noFill/>
            <a:miter lim="800000"/>
            <a:headEnd/>
            <a:tailEnd/>
          </a:ln>
          <a:effectLst/>
        </p:spPr>
        <p:txBody>
          <a:bodyPr>
            <a:spAutoFit/>
          </a:bodyPr>
          <a:lstStyle/>
          <a:p>
            <a:pPr algn="ctr">
              <a:spcBef>
                <a:spcPct val="50000"/>
              </a:spcBef>
            </a:pPr>
            <a:r>
              <a:rPr lang="en-US" sz="1200" b="1"/>
              <a:t>Executive Diamonds</a:t>
            </a:r>
          </a:p>
          <a:p>
            <a:pPr algn="ctr">
              <a:spcBef>
                <a:spcPct val="50000"/>
              </a:spcBef>
            </a:pPr>
            <a:r>
              <a:rPr lang="en-US" sz="1200" b="1"/>
              <a:t>Frank and Paige Zecher</a:t>
            </a:r>
          </a:p>
        </p:txBody>
      </p:sp>
      <p:sp>
        <p:nvSpPr>
          <p:cNvPr id="48141" name="Text Box 13"/>
          <p:cNvSpPr txBox="1">
            <a:spLocks noChangeArrowheads="1"/>
          </p:cNvSpPr>
          <p:nvPr/>
        </p:nvSpPr>
        <p:spPr bwMode="auto">
          <a:xfrm>
            <a:off x="228600" y="5943600"/>
            <a:ext cx="1600200" cy="549275"/>
          </a:xfrm>
          <a:prstGeom prst="rect">
            <a:avLst/>
          </a:prstGeom>
          <a:noFill/>
          <a:ln w="9525">
            <a:noFill/>
            <a:miter lim="800000"/>
            <a:headEnd/>
            <a:tailEnd/>
          </a:ln>
          <a:effectLst/>
        </p:spPr>
        <p:txBody>
          <a:bodyPr>
            <a:spAutoFit/>
          </a:bodyPr>
          <a:lstStyle/>
          <a:p>
            <a:pPr algn="ctr">
              <a:spcBef>
                <a:spcPct val="50000"/>
              </a:spcBef>
            </a:pPr>
            <a:r>
              <a:rPr lang="en-US" sz="1200" b="1"/>
              <a:t>Diamond</a:t>
            </a:r>
          </a:p>
          <a:p>
            <a:pPr algn="ctr">
              <a:spcBef>
                <a:spcPct val="50000"/>
              </a:spcBef>
            </a:pPr>
            <a:r>
              <a:rPr lang="en-US" sz="1200" b="1"/>
              <a:t>Steph Carse</a:t>
            </a:r>
          </a:p>
        </p:txBody>
      </p:sp>
      <p:sp>
        <p:nvSpPr>
          <p:cNvPr id="48142" name="Text Box 14"/>
          <p:cNvSpPr txBox="1">
            <a:spLocks noChangeArrowheads="1"/>
          </p:cNvSpPr>
          <p:nvPr/>
        </p:nvSpPr>
        <p:spPr bwMode="auto">
          <a:xfrm>
            <a:off x="2286000" y="3657600"/>
            <a:ext cx="1600200" cy="731838"/>
          </a:xfrm>
          <a:prstGeom prst="rect">
            <a:avLst/>
          </a:prstGeom>
          <a:noFill/>
          <a:ln w="9525">
            <a:noFill/>
            <a:miter lim="800000"/>
            <a:headEnd/>
            <a:tailEnd/>
          </a:ln>
          <a:effectLst/>
        </p:spPr>
        <p:txBody>
          <a:bodyPr>
            <a:spAutoFit/>
          </a:bodyPr>
          <a:lstStyle/>
          <a:p>
            <a:pPr algn="ctr">
              <a:spcBef>
                <a:spcPct val="50000"/>
              </a:spcBef>
            </a:pPr>
            <a:r>
              <a:rPr lang="en-US" sz="1200" b="1"/>
              <a:t>Diamonds</a:t>
            </a:r>
          </a:p>
          <a:p>
            <a:pPr algn="ctr">
              <a:spcBef>
                <a:spcPct val="50000"/>
              </a:spcBef>
            </a:pPr>
            <a:r>
              <a:rPr lang="en-US" sz="1200" b="1"/>
              <a:t>Tony and Debbie Underwood</a:t>
            </a:r>
          </a:p>
        </p:txBody>
      </p:sp>
      <p:sp>
        <p:nvSpPr>
          <p:cNvPr id="48143" name="Text Box 15"/>
          <p:cNvSpPr txBox="1">
            <a:spLocks noChangeArrowheads="1"/>
          </p:cNvSpPr>
          <p:nvPr/>
        </p:nvSpPr>
        <p:spPr bwMode="auto">
          <a:xfrm>
            <a:off x="2743200" y="5943600"/>
            <a:ext cx="1143000" cy="549275"/>
          </a:xfrm>
          <a:prstGeom prst="rect">
            <a:avLst/>
          </a:prstGeom>
          <a:noFill/>
          <a:ln w="9525">
            <a:noFill/>
            <a:miter lim="800000"/>
            <a:headEnd/>
            <a:tailEnd/>
          </a:ln>
          <a:effectLst/>
        </p:spPr>
        <p:txBody>
          <a:bodyPr>
            <a:spAutoFit/>
          </a:bodyPr>
          <a:lstStyle/>
          <a:p>
            <a:pPr algn="ctr">
              <a:spcBef>
                <a:spcPct val="50000"/>
              </a:spcBef>
            </a:pPr>
            <a:r>
              <a:rPr lang="en-US" sz="1200" b="1"/>
              <a:t>Master IBO</a:t>
            </a:r>
          </a:p>
          <a:p>
            <a:pPr algn="ctr">
              <a:spcBef>
                <a:spcPct val="50000"/>
              </a:spcBef>
            </a:pPr>
            <a:r>
              <a:rPr lang="en-US" sz="1200" b="1"/>
              <a:t>Joe Land</a:t>
            </a:r>
          </a:p>
        </p:txBody>
      </p:sp>
      <p:sp>
        <p:nvSpPr>
          <p:cNvPr id="48144" name="Text Box 16"/>
          <p:cNvSpPr txBox="1">
            <a:spLocks noChangeArrowheads="1"/>
          </p:cNvSpPr>
          <p:nvPr/>
        </p:nvSpPr>
        <p:spPr bwMode="auto">
          <a:xfrm>
            <a:off x="4800600" y="5943600"/>
            <a:ext cx="1143000" cy="639763"/>
          </a:xfrm>
          <a:prstGeom prst="rect">
            <a:avLst/>
          </a:prstGeom>
          <a:noFill/>
          <a:ln w="9525">
            <a:noFill/>
            <a:miter lim="800000"/>
            <a:headEnd/>
            <a:tailEnd/>
          </a:ln>
          <a:effectLst/>
        </p:spPr>
        <p:txBody>
          <a:bodyPr>
            <a:spAutoFit/>
          </a:bodyPr>
          <a:lstStyle/>
          <a:p>
            <a:pPr algn="ctr">
              <a:spcBef>
                <a:spcPct val="50000"/>
              </a:spcBef>
            </a:pPr>
            <a:r>
              <a:rPr lang="en-US" sz="1200" b="1"/>
              <a:t>Master IBO Marshall Douglas</a:t>
            </a:r>
          </a:p>
        </p:txBody>
      </p:sp>
      <p:sp>
        <p:nvSpPr>
          <p:cNvPr id="48145" name="Text Box 17"/>
          <p:cNvSpPr txBox="1">
            <a:spLocks noChangeArrowheads="1"/>
          </p:cNvSpPr>
          <p:nvPr/>
        </p:nvSpPr>
        <p:spPr bwMode="auto">
          <a:xfrm>
            <a:off x="6858000" y="5943600"/>
            <a:ext cx="1371600" cy="549275"/>
          </a:xfrm>
          <a:prstGeom prst="rect">
            <a:avLst/>
          </a:prstGeom>
          <a:noFill/>
          <a:ln w="9525">
            <a:noFill/>
            <a:miter lim="800000"/>
            <a:headEnd/>
            <a:tailEnd/>
          </a:ln>
          <a:effectLst/>
        </p:spPr>
        <p:txBody>
          <a:bodyPr>
            <a:spAutoFit/>
          </a:bodyPr>
          <a:lstStyle/>
          <a:p>
            <a:pPr algn="ctr">
              <a:spcBef>
                <a:spcPct val="50000"/>
              </a:spcBef>
            </a:pPr>
            <a:r>
              <a:rPr lang="en-US" sz="1200" b="1"/>
              <a:t>Master IBO</a:t>
            </a:r>
          </a:p>
          <a:p>
            <a:pPr algn="ctr">
              <a:spcBef>
                <a:spcPct val="50000"/>
              </a:spcBef>
            </a:pPr>
            <a:r>
              <a:rPr lang="en-US" sz="1200" b="1"/>
              <a:t>John Terhune</a:t>
            </a:r>
          </a:p>
        </p:txBody>
      </p:sp>
      <p:sp>
        <p:nvSpPr>
          <p:cNvPr id="48146" name="Text Box 18"/>
          <p:cNvSpPr txBox="1">
            <a:spLocks noChangeArrowheads="1"/>
          </p:cNvSpPr>
          <p:nvPr/>
        </p:nvSpPr>
        <p:spPr bwMode="auto">
          <a:xfrm>
            <a:off x="4572000" y="3657600"/>
            <a:ext cx="1600200" cy="731838"/>
          </a:xfrm>
          <a:prstGeom prst="rect">
            <a:avLst/>
          </a:prstGeom>
          <a:noFill/>
          <a:ln w="9525">
            <a:noFill/>
            <a:miter lim="800000"/>
            <a:headEnd/>
            <a:tailEnd/>
          </a:ln>
          <a:effectLst/>
        </p:spPr>
        <p:txBody>
          <a:bodyPr>
            <a:spAutoFit/>
          </a:bodyPr>
          <a:lstStyle/>
          <a:p>
            <a:pPr algn="ctr">
              <a:spcBef>
                <a:spcPct val="50000"/>
              </a:spcBef>
            </a:pPr>
            <a:r>
              <a:rPr lang="en-US" sz="1200" b="1"/>
              <a:t>Diamonds</a:t>
            </a:r>
          </a:p>
          <a:p>
            <a:pPr algn="ctr">
              <a:spcBef>
                <a:spcPct val="50000"/>
              </a:spcBef>
            </a:pPr>
            <a:r>
              <a:rPr lang="en-US" sz="1200" b="1"/>
              <a:t>Bill and Laura Wolfington</a:t>
            </a:r>
          </a:p>
        </p:txBody>
      </p:sp>
      <p:sp>
        <p:nvSpPr>
          <p:cNvPr id="48147" name="Text Box 19"/>
          <p:cNvSpPr txBox="1">
            <a:spLocks noChangeArrowheads="1"/>
          </p:cNvSpPr>
          <p:nvPr/>
        </p:nvSpPr>
        <p:spPr bwMode="auto">
          <a:xfrm>
            <a:off x="6858000" y="3657600"/>
            <a:ext cx="1600200" cy="914400"/>
          </a:xfrm>
          <a:prstGeom prst="rect">
            <a:avLst/>
          </a:prstGeom>
          <a:noFill/>
          <a:ln w="9525">
            <a:noFill/>
            <a:miter lim="800000"/>
            <a:headEnd/>
            <a:tailEnd/>
          </a:ln>
          <a:effectLst/>
        </p:spPr>
        <p:txBody>
          <a:bodyPr>
            <a:spAutoFit/>
          </a:bodyPr>
          <a:lstStyle/>
          <a:p>
            <a:pPr algn="ctr">
              <a:spcBef>
                <a:spcPct val="50000"/>
              </a:spcBef>
            </a:pPr>
            <a:r>
              <a:rPr lang="en-US" sz="1200" b="1"/>
              <a:t>Presidential Diamonds</a:t>
            </a:r>
          </a:p>
          <a:p>
            <a:pPr algn="ctr">
              <a:spcBef>
                <a:spcPct val="50000"/>
              </a:spcBef>
            </a:pPr>
            <a:r>
              <a:rPr lang="en-US" sz="1200" b="1"/>
              <a:t>Vernon and Debra Douglas</a:t>
            </a:r>
          </a:p>
        </p:txBody>
      </p:sp>
      <p:pic>
        <p:nvPicPr>
          <p:cNvPr id="63493" name="Picture 3" descr="C:\Users\John\Desktop\q_banner_fullsize.jpg"/>
          <p:cNvPicPr>
            <a:picLocks noChangeAspect="1" noChangeArrowheads="1"/>
          </p:cNvPicPr>
          <p:nvPr>
            <p:custDataLst>
              <p:tags r:id="rId1"/>
            </p:custDataLst>
          </p:nvPr>
        </p:nvPicPr>
        <p:blipFill>
          <a:blip r:embed="rId11" cstate="print"/>
          <a:srcRect/>
          <a:stretch>
            <a:fillRect/>
          </a:stretch>
        </p:blipFill>
        <p:spPr bwMode="auto">
          <a:xfrm>
            <a:off x="5715000" y="914400"/>
            <a:ext cx="2743200" cy="9334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304800" y="609600"/>
            <a:ext cx="8534400" cy="1143000"/>
          </a:xfrm>
        </p:spPr>
        <p:txBody>
          <a:bodyPr/>
          <a:lstStyle/>
          <a:p>
            <a:pPr>
              <a:defRPr/>
            </a:pPr>
            <a:r>
              <a:rPr lang="en-US" sz="4000" kern="10" dirty="0" smtClean="0">
                <a:ln w="9525">
                  <a:solidFill>
                    <a:srgbClr val="000000"/>
                  </a:solidFill>
                  <a:round/>
                  <a:headEnd/>
                  <a:tailEnd/>
                </a:ln>
                <a:gradFill rotWithShape="1">
                  <a:gsLst>
                    <a:gs pos="0">
                      <a:srgbClr val="C1D72D"/>
                    </a:gs>
                    <a:gs pos="100000">
                      <a:srgbClr val="C1D72D">
                        <a:gamma/>
                        <a:shade val="46275"/>
                        <a:invGamma/>
                      </a:srgbClr>
                    </a:gs>
                  </a:gsLst>
                  <a:lin ang="5400000" scaled="1"/>
                </a:gradFill>
                <a:effectLst>
                  <a:outerShdw dist="56796" dir="9206097" algn="ctr" rotWithShape="0">
                    <a:srgbClr val="868686">
                      <a:alpha val="50000"/>
                    </a:srgbClr>
                  </a:outerShdw>
                </a:effectLst>
                <a:latin typeface="Impact"/>
                <a:cs typeface="+mj-cs"/>
              </a:rPr>
              <a:t>What’s your next step?</a:t>
            </a:r>
            <a:endParaRPr lang="en-US" sz="4000" kern="10" dirty="0">
              <a:ln w="9525">
                <a:solidFill>
                  <a:srgbClr val="000000"/>
                </a:solidFill>
                <a:round/>
                <a:headEnd/>
                <a:tailEnd/>
              </a:ln>
              <a:gradFill rotWithShape="1">
                <a:gsLst>
                  <a:gs pos="0">
                    <a:srgbClr val="C1D72D"/>
                  </a:gs>
                  <a:gs pos="100000">
                    <a:srgbClr val="C1D72D">
                      <a:gamma/>
                      <a:shade val="46275"/>
                      <a:invGamma/>
                    </a:srgbClr>
                  </a:gs>
                </a:gsLst>
                <a:lin ang="5400000" scaled="1"/>
              </a:gradFill>
              <a:effectLst>
                <a:outerShdw dist="56796" dir="9206097" algn="ctr" rotWithShape="0">
                  <a:srgbClr val="868686">
                    <a:alpha val="50000"/>
                  </a:srgbClr>
                </a:outerShdw>
              </a:effectLst>
              <a:latin typeface="Impact"/>
              <a:cs typeface="+mj-cs"/>
            </a:endParaRPr>
          </a:p>
        </p:txBody>
      </p:sp>
      <p:graphicFrame>
        <p:nvGraphicFramePr>
          <p:cNvPr id="3" name="Diagram 2"/>
          <p:cNvGraphicFramePr/>
          <p:nvPr/>
        </p:nvGraphicFramePr>
        <p:xfrm>
          <a:off x="533400" y="1828800"/>
          <a:ext cx="83058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33400" y="3352800"/>
          <a:ext cx="8305800"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nvGraphicFramePr>
        <p:xfrm>
          <a:off x="533400" y="4876800"/>
          <a:ext cx="8305800" cy="1676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graphicEl>
                                              <a:dgm id="{AAB9531E-9148-4777-9E50-70DE93F4BFCC}"/>
                                            </p:graphicEl>
                                          </p:spTgt>
                                        </p:tgtEl>
                                        <p:attrNameLst>
                                          <p:attrName>style.visibility</p:attrName>
                                        </p:attrNameLst>
                                      </p:cBhvr>
                                      <p:to>
                                        <p:strVal val="visible"/>
                                      </p:to>
                                    </p:set>
                                    <p:animEffect transition="in" filter="diamond(in)">
                                      <p:cBhvr>
                                        <p:cTn id="7" dur="1000"/>
                                        <p:tgtEl>
                                          <p:spTgt spid="3">
                                            <p:graphicEl>
                                              <a:dgm id="{AAB9531E-9148-4777-9E50-70DE93F4BFCC}"/>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graphicEl>
                                              <a:dgm id="{0AC3E998-2D63-497F-8463-BF0B6A3038BF}"/>
                                            </p:graphicEl>
                                          </p:spTgt>
                                        </p:tgtEl>
                                        <p:attrNameLst>
                                          <p:attrName>style.visibility</p:attrName>
                                        </p:attrNameLst>
                                      </p:cBhvr>
                                      <p:to>
                                        <p:strVal val="visible"/>
                                      </p:to>
                                    </p:set>
                                    <p:animEffect transition="in" filter="diamond(in)">
                                      <p:cBhvr>
                                        <p:cTn id="10" dur="1000"/>
                                        <p:tgtEl>
                                          <p:spTgt spid="3">
                                            <p:graphicEl>
                                              <a:dgm id="{0AC3E998-2D63-497F-8463-BF0B6A3038B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 grpId="0">
        <p:bldAsOne/>
      </p:bldGraphic>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en-US" sz="4000" smtClean="0"/>
              <a:t>Over a Million Dollars in Trips Earned This Year!</a:t>
            </a:r>
          </a:p>
        </p:txBody>
      </p:sp>
      <p:pic>
        <p:nvPicPr>
          <p:cNvPr id="49156" name="Picture 8" descr="C:\Users\Circuit City\Pictures\atloverview_400.jpg"/>
          <p:cNvPicPr>
            <a:picLocks noGrp="1" noChangeAspect="1" noChangeArrowheads="1"/>
          </p:cNvPicPr>
          <p:nvPr>
            <p:ph type="body" idx="1"/>
            <p:custDataLst>
              <p:tags r:id="rId1"/>
            </p:custDataLst>
          </p:nvPr>
        </p:nvPicPr>
        <p:blipFill>
          <a:blip r:embed="rId3"/>
          <a:srcRect/>
          <a:stretch>
            <a:fillRect/>
          </a:stretch>
        </p:blipFill>
        <p:spPr>
          <a:xfrm>
            <a:off x="0" y="2057400"/>
            <a:ext cx="3429000" cy="2727325"/>
          </a:xfrm>
          <a:noFill/>
          <a:ln/>
        </p:spPr>
      </p:pic>
      <p:pic>
        <p:nvPicPr>
          <p:cNvPr id="49157" name="Picture 13" descr="mythumbnail1"/>
          <p:cNvPicPr>
            <a:picLocks noChangeAspect="1" noChangeArrowheads="1"/>
          </p:cNvPicPr>
          <p:nvPr/>
        </p:nvPicPr>
        <p:blipFill>
          <a:blip r:embed="rId4"/>
          <a:srcRect/>
          <a:stretch>
            <a:fillRect/>
          </a:stretch>
        </p:blipFill>
        <p:spPr bwMode="auto">
          <a:xfrm>
            <a:off x="228600" y="4572000"/>
            <a:ext cx="3886200" cy="1970088"/>
          </a:xfrm>
          <a:prstGeom prst="rect">
            <a:avLst/>
          </a:prstGeom>
          <a:noFill/>
          <a:ln w="9525">
            <a:noFill/>
            <a:miter lim="800000"/>
            <a:headEnd/>
            <a:tailEnd/>
          </a:ln>
        </p:spPr>
      </p:pic>
      <p:pic>
        <p:nvPicPr>
          <p:cNvPr id="49160" name="Picture 7" descr="Hotels by Lihue airport"/>
          <p:cNvPicPr>
            <a:picLocks noChangeAspect="1" noChangeArrowheads="1"/>
          </p:cNvPicPr>
          <p:nvPr/>
        </p:nvPicPr>
        <p:blipFill>
          <a:blip r:embed="rId5"/>
          <a:srcRect/>
          <a:stretch>
            <a:fillRect/>
          </a:stretch>
        </p:blipFill>
        <p:spPr bwMode="auto">
          <a:xfrm>
            <a:off x="5029200" y="2286000"/>
            <a:ext cx="3886200" cy="2692400"/>
          </a:xfrm>
          <a:prstGeom prst="rect">
            <a:avLst/>
          </a:prstGeom>
          <a:noFill/>
          <a:ln w="9525">
            <a:noFill/>
            <a:miter lim="800000"/>
            <a:headEnd/>
            <a:tailEnd/>
          </a:ln>
        </p:spPr>
      </p:pic>
      <p:pic>
        <p:nvPicPr>
          <p:cNvPr id="49159" name="Picture 9" descr="Duke's Kauai"/>
          <p:cNvPicPr>
            <a:picLocks noChangeAspect="1" noChangeArrowheads="1"/>
          </p:cNvPicPr>
          <p:nvPr/>
        </p:nvPicPr>
        <p:blipFill>
          <a:blip r:embed="rId6"/>
          <a:srcRect/>
          <a:stretch>
            <a:fillRect/>
          </a:stretch>
        </p:blipFill>
        <p:spPr bwMode="auto">
          <a:xfrm>
            <a:off x="4800600" y="5029200"/>
            <a:ext cx="3657600" cy="1701800"/>
          </a:xfrm>
          <a:prstGeom prst="rect">
            <a:avLst/>
          </a:prstGeom>
          <a:noFill/>
          <a:ln w="9525">
            <a:noFill/>
            <a:miter lim="800000"/>
            <a:headEnd/>
            <a:tailEnd/>
          </a:ln>
        </p:spPr>
      </p:pic>
      <p:sp>
        <p:nvSpPr>
          <p:cNvPr id="49161" name="Text Box 9"/>
          <p:cNvSpPr txBox="1">
            <a:spLocks noChangeArrowheads="1"/>
          </p:cNvSpPr>
          <p:nvPr/>
        </p:nvSpPr>
        <p:spPr bwMode="auto">
          <a:xfrm>
            <a:off x="6400800" y="1828800"/>
            <a:ext cx="2286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767561"/>
                </a:solidFill>
                <a:effectLst>
                  <a:outerShdw blurRad="38100" dist="38100" dir="2700000" algn="tl">
                    <a:srgbClr val="C0C0C0"/>
                  </a:outerShdw>
                </a:effectLst>
              </a:rPr>
              <a:t>Hawaii</a:t>
            </a:r>
          </a:p>
        </p:txBody>
      </p:sp>
      <p:sp>
        <p:nvSpPr>
          <p:cNvPr id="49162" name="Text Box 10"/>
          <p:cNvSpPr txBox="1">
            <a:spLocks noChangeArrowheads="1"/>
          </p:cNvSpPr>
          <p:nvPr/>
        </p:nvSpPr>
        <p:spPr bwMode="auto">
          <a:xfrm>
            <a:off x="1371600" y="1600200"/>
            <a:ext cx="1371600" cy="457200"/>
          </a:xfrm>
          <a:prstGeom prst="rect">
            <a:avLst/>
          </a:prstGeom>
          <a:noFill/>
          <a:ln w="9525">
            <a:noFill/>
            <a:miter lim="800000"/>
            <a:headEnd/>
            <a:tailEnd/>
          </a:ln>
          <a:effectLst/>
        </p:spPr>
        <p:txBody>
          <a:bodyPr>
            <a:spAutoFit/>
          </a:bodyPr>
          <a:lstStyle/>
          <a:p>
            <a:pPr>
              <a:spcBef>
                <a:spcPct val="50000"/>
              </a:spcBef>
            </a:pPr>
            <a:r>
              <a:rPr lang="en-US" sz="2400" b="1">
                <a:solidFill>
                  <a:srgbClr val="767561"/>
                </a:solidFill>
                <a:effectLst>
                  <a:outerShdw blurRad="38100" dist="38100" dir="2700000" algn="tl">
                    <a:srgbClr val="C0C0C0"/>
                  </a:outerShdw>
                </a:effectLst>
              </a:rPr>
              <a:t>Atlantis</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Qivana Presentation_Page_01_noMarks"/>
          <p:cNvPicPr>
            <a:picLocks noChangeAspect="1" noChangeArrowheads="1"/>
          </p:cNvPicPr>
          <p:nvPr/>
        </p:nvPicPr>
        <p:blipFill>
          <a:blip r:embed="rId2"/>
          <a:srcRect/>
          <a:stretch>
            <a:fillRect/>
          </a:stretch>
        </p:blipFill>
        <p:spPr bwMode="auto">
          <a:xfrm>
            <a:off x="0" y="-34925"/>
            <a:ext cx="9144000" cy="6959600"/>
          </a:xfrm>
          <a:prstGeom prst="rect">
            <a:avLst/>
          </a:prstGeom>
          <a:noFill/>
          <a:ln w="9525">
            <a:noFill/>
            <a:miter lim="800000"/>
            <a:headEnd/>
            <a:tailEnd/>
          </a:ln>
        </p:spPr>
      </p:pic>
      <p:sp>
        <p:nvSpPr>
          <p:cNvPr id="15362" name="Text Box 5"/>
          <p:cNvSpPr txBox="1">
            <a:spLocks noChangeArrowheads="1"/>
          </p:cNvSpPr>
          <p:nvPr/>
        </p:nvSpPr>
        <p:spPr bwMode="auto">
          <a:xfrm>
            <a:off x="1550988" y="4692650"/>
            <a:ext cx="6034087" cy="725488"/>
          </a:xfrm>
          <a:prstGeom prst="rect">
            <a:avLst/>
          </a:prstGeom>
          <a:noFill/>
          <a:ln w="9525">
            <a:noFill/>
            <a:miter lim="800000"/>
            <a:headEnd/>
            <a:tailEnd/>
          </a:ln>
        </p:spPr>
        <p:txBody>
          <a:bodyPr wrap="none" lIns="82058" tIns="41029" rIns="82058" bIns="41029">
            <a:spAutoFit/>
          </a:bodyPr>
          <a:lstStyle/>
          <a:p>
            <a:pPr algn="ctr" defTabSz="820738"/>
            <a:r>
              <a:rPr lang="en-US" sz="2200" b="1">
                <a:solidFill>
                  <a:schemeClr val="bg1"/>
                </a:solidFill>
                <a:latin typeface="Century Gothic" pitchFamily="34" charset="0"/>
              </a:rPr>
              <a:t>A Systems Approach To Wellness</a:t>
            </a:r>
          </a:p>
          <a:p>
            <a:pPr algn="ctr" defTabSz="820738"/>
            <a:r>
              <a:rPr lang="en-US" sz="2200" b="1">
                <a:solidFill>
                  <a:schemeClr val="bg1"/>
                </a:solidFill>
                <a:latin typeface="Century Gothic" pitchFamily="34" charset="0"/>
              </a:rPr>
              <a:t>A Breakthrough in Consumer Understanding</a:t>
            </a:r>
          </a:p>
        </p:txBody>
      </p:sp>
      <p:pic>
        <p:nvPicPr>
          <p:cNvPr id="4" name="Picture 4" descr="Front Page"/>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Picture 5" descr="Qivana Logo"/>
          <p:cNvPicPr>
            <a:picLocks noChangeAspect="1" noChangeArrowheads="1"/>
          </p:cNvPicPr>
          <p:nvPr/>
        </p:nvPicPr>
        <p:blipFill>
          <a:blip r:embed="rId4"/>
          <a:srcRect/>
          <a:stretch>
            <a:fillRect/>
          </a:stretch>
        </p:blipFill>
        <p:spPr bwMode="auto">
          <a:xfrm>
            <a:off x="3200400" y="4114800"/>
            <a:ext cx="3657600" cy="2286000"/>
          </a:xfrm>
          <a:prstGeom prst="rect">
            <a:avLst/>
          </a:prstGeom>
          <a:noFill/>
        </p:spPr>
      </p:pic>
      <p:sp>
        <p:nvSpPr>
          <p:cNvPr id="7" name="Text Box 7"/>
          <p:cNvSpPr txBox="1">
            <a:spLocks noChangeArrowheads="1"/>
          </p:cNvSpPr>
          <p:nvPr/>
        </p:nvSpPr>
        <p:spPr bwMode="auto">
          <a:xfrm>
            <a:off x="228600" y="914400"/>
            <a:ext cx="48006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Save Money!</a:t>
            </a:r>
          </a:p>
        </p:txBody>
      </p:sp>
      <p:sp>
        <p:nvSpPr>
          <p:cNvPr id="8" name="Text Box 8"/>
          <p:cNvSpPr txBox="1">
            <a:spLocks noChangeArrowheads="1"/>
          </p:cNvSpPr>
          <p:nvPr/>
        </p:nvSpPr>
        <p:spPr bwMode="auto">
          <a:xfrm>
            <a:off x="3429000" y="2286000"/>
            <a:ext cx="32004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Get Fit!</a:t>
            </a:r>
          </a:p>
        </p:txBody>
      </p:sp>
      <p:sp>
        <p:nvSpPr>
          <p:cNvPr id="9" name="Text Box 9"/>
          <p:cNvSpPr txBox="1">
            <a:spLocks noChangeArrowheads="1"/>
          </p:cNvSpPr>
          <p:nvPr/>
        </p:nvSpPr>
        <p:spPr bwMode="auto">
          <a:xfrm>
            <a:off x="5486400" y="3429000"/>
            <a:ext cx="2971800" cy="762000"/>
          </a:xfrm>
          <a:prstGeom prst="rect">
            <a:avLst/>
          </a:prstGeom>
          <a:noFill/>
          <a:ln w="9525">
            <a:noFill/>
            <a:miter lim="800000"/>
            <a:headEnd/>
            <a:tailEnd/>
          </a:ln>
          <a:effectLst/>
        </p:spPr>
        <p:txBody>
          <a:bodyPr>
            <a:spAutoFit/>
          </a:bodyPr>
          <a:lstStyle/>
          <a:p>
            <a:pPr>
              <a:spcBef>
                <a:spcPct val="50000"/>
              </a:spcBef>
            </a:pPr>
            <a:r>
              <a:rPr lang="en-US" sz="4400" b="1" i="1" dirty="0">
                <a:effectLst>
                  <a:outerShdw blurRad="38100" dist="38100" dir="2700000" algn="tl">
                    <a:srgbClr val="C0C0C0"/>
                  </a:outerShdw>
                </a:effectLst>
                <a:latin typeface="Viner Hand ITC" pitchFamily="66" charset="0"/>
              </a:rPr>
              <a:t>Cash In!</a:t>
            </a:r>
          </a:p>
        </p:txBody>
      </p:sp>
      <p:pic>
        <p:nvPicPr>
          <p:cNvPr id="10" name="Picture 9" descr="white pic.png"/>
          <p:cNvPicPr>
            <a:picLocks noChangeAspect="1"/>
          </p:cNvPicPr>
          <p:nvPr/>
        </p:nvPicPr>
        <p:blipFill>
          <a:blip r:embed="rId5"/>
          <a:stretch>
            <a:fillRect/>
          </a:stretch>
        </p:blipFill>
        <p:spPr>
          <a:xfrm>
            <a:off x="-564206" y="0"/>
            <a:ext cx="564206" cy="3429000"/>
          </a:xfrm>
          <a:prstGeom prst="rect">
            <a:avLst/>
          </a:prstGeom>
        </p:spPr>
      </p:pic>
      <p:pic>
        <p:nvPicPr>
          <p:cNvPr id="11" name="Picture 10" descr="white pic.png"/>
          <p:cNvPicPr preferRelativeResize="0">
            <a:picLocks/>
          </p:cNvPicPr>
          <p:nvPr/>
        </p:nvPicPr>
        <p:blipFill>
          <a:blip r:embed="rId5"/>
          <a:stretch>
            <a:fillRect/>
          </a:stretch>
        </p:blipFill>
        <p:spPr>
          <a:xfrm>
            <a:off x="9144000" y="0"/>
            <a:ext cx="1618488" cy="4046220"/>
          </a:xfrm>
          <a:prstGeom prst="rect">
            <a:avLst/>
          </a:prstGeom>
        </p:spPr>
      </p:pic>
      <p:pic>
        <p:nvPicPr>
          <p:cNvPr id="12" name="Picture 11" descr="white pic.png"/>
          <p:cNvPicPr>
            <a:picLocks noChangeAspect="1"/>
          </p:cNvPicPr>
          <p:nvPr/>
        </p:nvPicPr>
        <p:blipFill>
          <a:blip r:embed="rId5"/>
          <a:stretch>
            <a:fillRect/>
          </a:stretch>
        </p:blipFill>
        <p:spPr>
          <a:xfrm>
            <a:off x="-685800" y="-914400"/>
            <a:ext cx="10470206" cy="990600"/>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152400" y="1143000"/>
            <a:ext cx="8991600" cy="838200"/>
          </a:xfrm>
          <a:prstGeom prst="rect">
            <a:avLst/>
          </a:prstGeom>
          <a:noFill/>
          <a:ln w="9525">
            <a:noFill/>
            <a:miter lim="800000"/>
            <a:headEnd/>
            <a:tailEnd/>
          </a:ln>
        </p:spPr>
        <p:txBody>
          <a:bodyPr/>
          <a:lstStyle/>
          <a:p>
            <a:pPr marL="342900" indent="-342900" algn="ctr" eaLnBrk="0" hangingPunct="0">
              <a:spcAft>
                <a:spcPts val="1800"/>
              </a:spcAft>
              <a:buFont typeface="Arial" charset="0"/>
              <a:buChar char="•"/>
              <a:tabLst>
                <a:tab pos="457200" algn="l"/>
              </a:tabLst>
              <a:defRPr/>
            </a:pPr>
            <a:r>
              <a:rPr lang="en-US" sz="2000" b="1" dirty="0">
                <a:solidFill>
                  <a:srgbClr val="767560"/>
                </a:solidFill>
                <a:effectLst>
                  <a:outerShdw blurRad="38100" dist="38100" dir="2700000" algn="tl">
                    <a:srgbClr val="C0C0C0"/>
                  </a:outerShdw>
                </a:effectLst>
              </a:rPr>
              <a:t>The Best Indicator of Future Success Is Past Performance!</a:t>
            </a:r>
          </a:p>
          <a:p>
            <a:pPr marL="342900" indent="-342900" algn="ctr" eaLnBrk="0" hangingPunct="0">
              <a:spcBef>
                <a:spcPct val="20000"/>
              </a:spcBef>
              <a:spcAft>
                <a:spcPts val="1800"/>
              </a:spcAft>
              <a:buFontTx/>
              <a:buChar char="•"/>
              <a:tabLst>
                <a:tab pos="457200" algn="l"/>
              </a:tabLst>
              <a:defRPr/>
            </a:pPr>
            <a:r>
              <a:rPr lang="en-US" sz="2000" b="1" dirty="0">
                <a:solidFill>
                  <a:srgbClr val="767560"/>
                </a:solidFill>
                <a:effectLst>
                  <a:outerShdw blurRad="38100" dist="38100" dir="2700000" algn="tl">
                    <a:srgbClr val="C0C0C0"/>
                  </a:outerShdw>
                </a:effectLst>
              </a:rPr>
              <a:t>Key positions in $100 million to $23 billion companies</a:t>
            </a:r>
          </a:p>
          <a:p>
            <a:pPr marL="342900" indent="-342900" eaLnBrk="0" hangingPunct="0">
              <a:spcBef>
                <a:spcPct val="20000"/>
              </a:spcBef>
              <a:spcAft>
                <a:spcPts val="1800"/>
              </a:spcAft>
              <a:buFontTx/>
              <a:buChar char="•"/>
              <a:tabLst>
                <a:tab pos="457200" algn="l"/>
              </a:tabLst>
              <a:defRPr/>
            </a:pPr>
            <a:endParaRPr lang="en-US" sz="2000" b="1" dirty="0">
              <a:solidFill>
                <a:srgbClr val="767560"/>
              </a:solidFill>
              <a:effectLst>
                <a:outerShdw blurRad="38100" dist="38100" dir="2700000" algn="tl">
                  <a:srgbClr val="C0C0C0"/>
                </a:outerShdw>
              </a:effectLst>
            </a:endParaRPr>
          </a:p>
          <a:p>
            <a:pPr marL="342900" indent="-342900" eaLnBrk="0" hangingPunct="0">
              <a:spcBef>
                <a:spcPct val="20000"/>
              </a:spcBef>
              <a:spcAft>
                <a:spcPts val="1800"/>
              </a:spcAft>
              <a:tabLst>
                <a:tab pos="457200" algn="l"/>
              </a:tabLst>
              <a:defRPr/>
            </a:pPr>
            <a:endParaRPr lang="en-US" sz="2000" b="1" dirty="0">
              <a:solidFill>
                <a:srgbClr val="767560"/>
              </a:solidFill>
              <a:effectLst>
                <a:outerShdw blurRad="38100" dist="38100" dir="2700000" algn="tl">
                  <a:srgbClr val="C0C0C0"/>
                </a:outerShdw>
              </a:effectLst>
            </a:endParaRPr>
          </a:p>
        </p:txBody>
      </p:sp>
      <p:pic>
        <p:nvPicPr>
          <p:cNvPr id="18434" name="Picture 2" descr="http://www.joe-skelly.com/images/mckesson-logo.gif"/>
          <p:cNvPicPr>
            <a:picLocks noChangeAspect="1" noChangeArrowheads="1"/>
          </p:cNvPicPr>
          <p:nvPr>
            <p:custDataLst>
              <p:tags r:id="rId2"/>
            </p:custDataLst>
          </p:nvPr>
        </p:nvPicPr>
        <p:blipFill>
          <a:blip r:embed="rId13"/>
          <a:srcRect/>
          <a:stretch>
            <a:fillRect/>
          </a:stretch>
        </p:blipFill>
        <p:spPr bwMode="auto">
          <a:xfrm>
            <a:off x="5715000" y="5943600"/>
            <a:ext cx="2362200" cy="841375"/>
          </a:xfrm>
          <a:prstGeom prst="rect">
            <a:avLst/>
          </a:prstGeom>
          <a:noFill/>
          <a:ln w="9525">
            <a:noFill/>
            <a:miter lim="800000"/>
            <a:headEnd/>
            <a:tailEnd/>
          </a:ln>
        </p:spPr>
      </p:pic>
      <p:pic>
        <p:nvPicPr>
          <p:cNvPr id="18435" name="Picture 6" descr="http://rs.xango.com/images/xango4.0/themes/xango_logo.png"/>
          <p:cNvPicPr>
            <a:picLocks noChangeAspect="1" noChangeArrowheads="1"/>
          </p:cNvPicPr>
          <p:nvPr>
            <p:custDataLst>
              <p:tags r:id="rId3"/>
            </p:custDataLst>
          </p:nvPr>
        </p:nvPicPr>
        <p:blipFill>
          <a:blip r:embed="rId14"/>
          <a:srcRect/>
          <a:stretch>
            <a:fillRect/>
          </a:stretch>
        </p:blipFill>
        <p:spPr bwMode="auto">
          <a:xfrm>
            <a:off x="3657600" y="5715000"/>
            <a:ext cx="1828800" cy="1185863"/>
          </a:xfrm>
          <a:prstGeom prst="rect">
            <a:avLst/>
          </a:prstGeom>
          <a:noFill/>
          <a:ln w="9525">
            <a:noFill/>
            <a:miter lim="800000"/>
            <a:headEnd/>
            <a:tailEnd/>
          </a:ln>
        </p:spPr>
      </p:pic>
      <p:pic>
        <p:nvPicPr>
          <p:cNvPr id="18436" name="Picture 10" descr="http://www.noni-juice-direct.com/images/TNI_logo_black_orig.jpg"/>
          <p:cNvPicPr>
            <a:picLocks noChangeAspect="1" noChangeArrowheads="1"/>
          </p:cNvPicPr>
          <p:nvPr>
            <p:custDataLst>
              <p:tags r:id="rId4"/>
            </p:custDataLst>
          </p:nvPr>
        </p:nvPicPr>
        <p:blipFill>
          <a:blip r:embed="rId15"/>
          <a:srcRect/>
          <a:stretch>
            <a:fillRect/>
          </a:stretch>
        </p:blipFill>
        <p:spPr bwMode="auto">
          <a:xfrm>
            <a:off x="0" y="5562600"/>
            <a:ext cx="1922463" cy="1295400"/>
          </a:xfrm>
          <a:prstGeom prst="rect">
            <a:avLst/>
          </a:prstGeom>
          <a:noFill/>
          <a:ln w="9525">
            <a:noFill/>
            <a:miter lim="800000"/>
            <a:headEnd/>
            <a:tailEnd/>
          </a:ln>
        </p:spPr>
      </p:pic>
      <p:pic>
        <p:nvPicPr>
          <p:cNvPr id="18437" name="Picture 14" descr="http://weijiblog.com/wp-content/uploads/2009/11/ge-logo.gif"/>
          <p:cNvPicPr>
            <a:picLocks noChangeAspect="1" noChangeArrowheads="1"/>
          </p:cNvPicPr>
          <p:nvPr>
            <p:custDataLst>
              <p:tags r:id="rId5"/>
            </p:custDataLst>
          </p:nvPr>
        </p:nvPicPr>
        <p:blipFill>
          <a:blip r:embed="rId16">
            <a:clrChange>
              <a:clrFrom>
                <a:srgbClr val="FFFFFF"/>
              </a:clrFrom>
              <a:clrTo>
                <a:srgbClr val="FFFFFF">
                  <a:alpha val="0"/>
                </a:srgbClr>
              </a:clrTo>
            </a:clrChange>
          </a:blip>
          <a:srcRect/>
          <a:stretch>
            <a:fillRect/>
          </a:stretch>
        </p:blipFill>
        <p:spPr bwMode="auto">
          <a:xfrm>
            <a:off x="7772400" y="4572000"/>
            <a:ext cx="990600" cy="987425"/>
          </a:xfrm>
          <a:prstGeom prst="rect">
            <a:avLst/>
          </a:prstGeom>
          <a:noFill/>
          <a:ln w="9525">
            <a:noFill/>
            <a:miter lim="800000"/>
            <a:headEnd/>
            <a:tailEnd/>
          </a:ln>
        </p:spPr>
      </p:pic>
      <p:pic>
        <p:nvPicPr>
          <p:cNvPr id="18438" name="Picture 12" descr="http://www.mindbreeze.com/png/Novell%20Logo.png"/>
          <p:cNvPicPr>
            <a:picLocks noChangeAspect="1" noChangeArrowheads="1"/>
          </p:cNvPicPr>
          <p:nvPr>
            <p:custDataLst>
              <p:tags r:id="rId6"/>
            </p:custDataLst>
          </p:nvPr>
        </p:nvPicPr>
        <p:blipFill>
          <a:blip r:embed="rId17" cstate="print"/>
          <a:srcRect/>
          <a:stretch>
            <a:fillRect/>
          </a:stretch>
        </p:blipFill>
        <p:spPr bwMode="auto">
          <a:xfrm>
            <a:off x="2057400" y="6172200"/>
            <a:ext cx="1371600" cy="363538"/>
          </a:xfrm>
          <a:prstGeom prst="rect">
            <a:avLst/>
          </a:prstGeom>
          <a:noFill/>
          <a:ln w="9525">
            <a:noFill/>
            <a:miter lim="800000"/>
            <a:headEnd/>
            <a:tailEnd/>
          </a:ln>
        </p:spPr>
      </p:pic>
      <p:pic>
        <p:nvPicPr>
          <p:cNvPr id="18439" name="Picture 11" descr="nuskin.jpg"/>
          <p:cNvPicPr>
            <a:picLocks noChangeAspect="1"/>
          </p:cNvPicPr>
          <p:nvPr>
            <p:custDataLst>
              <p:tags r:id="rId7"/>
            </p:custDataLst>
          </p:nvPr>
        </p:nvPicPr>
        <p:blipFill>
          <a:blip r:embed="rId18">
            <a:clrChange>
              <a:clrFrom>
                <a:srgbClr val="FFFFFF"/>
              </a:clrFrom>
              <a:clrTo>
                <a:srgbClr val="FFFFFF">
                  <a:alpha val="0"/>
                </a:srgbClr>
              </a:clrTo>
            </a:clrChange>
          </a:blip>
          <a:srcRect/>
          <a:stretch>
            <a:fillRect/>
          </a:stretch>
        </p:blipFill>
        <p:spPr bwMode="auto">
          <a:xfrm>
            <a:off x="228600" y="2743200"/>
            <a:ext cx="1447800" cy="1382713"/>
          </a:xfrm>
          <a:prstGeom prst="rect">
            <a:avLst/>
          </a:prstGeom>
          <a:noFill/>
          <a:ln w="9525">
            <a:noFill/>
            <a:miter lim="800000"/>
            <a:headEnd/>
            <a:tailEnd/>
          </a:ln>
        </p:spPr>
      </p:pic>
      <p:pic>
        <p:nvPicPr>
          <p:cNvPr id="18440" name="PPTShape_0" descr="Enzymatictherapy_Logo.jpg"/>
          <p:cNvPicPr>
            <a:picLocks noChangeAspect="1"/>
          </p:cNvPicPr>
          <p:nvPr>
            <p:custDataLst>
              <p:tags r:id="rId8"/>
            </p:custDataLst>
          </p:nvPr>
        </p:nvPicPr>
        <p:blipFill>
          <a:blip r:embed="rId19">
            <a:clrChange>
              <a:clrFrom>
                <a:srgbClr val="FFFFFF"/>
              </a:clrFrom>
              <a:clrTo>
                <a:srgbClr val="FFFFFF">
                  <a:alpha val="0"/>
                </a:srgbClr>
              </a:clrTo>
            </a:clrChange>
          </a:blip>
          <a:srcRect/>
          <a:stretch>
            <a:fillRect/>
          </a:stretch>
        </p:blipFill>
        <p:spPr bwMode="auto">
          <a:xfrm>
            <a:off x="7772400" y="2971800"/>
            <a:ext cx="1295400" cy="863600"/>
          </a:xfrm>
          <a:prstGeom prst="rect">
            <a:avLst/>
          </a:prstGeom>
          <a:noFill/>
          <a:ln w="9525">
            <a:noFill/>
            <a:miter lim="800000"/>
            <a:headEnd/>
            <a:tailEnd/>
          </a:ln>
        </p:spPr>
      </p:pic>
      <p:pic>
        <p:nvPicPr>
          <p:cNvPr id="13" name="Picture 3" descr="C:\Users\User\Desktop\New Founder Group Photo Small.jpg"/>
          <p:cNvPicPr>
            <a:picLocks noChangeAspect="1" noChangeArrowheads="1"/>
          </p:cNvPicPr>
          <p:nvPr>
            <p:custDataLst>
              <p:tags r:id="rId9"/>
            </p:custDataLst>
          </p:nvPr>
        </p:nvPicPr>
        <p:blipFill>
          <a:blip r:embed="rId20" cstate="print"/>
          <a:srcRect/>
          <a:stretch>
            <a:fillRect/>
          </a:stretch>
        </p:blipFill>
        <p:spPr bwMode="auto">
          <a:xfrm>
            <a:off x="2092569" y="2343361"/>
            <a:ext cx="5182833" cy="33954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42" name="PPTShape_1" descr="http://www.luminaryhealthessentials.com/natures-way-logo.jpg"/>
          <p:cNvPicPr>
            <a:picLocks noChangeAspect="1" noChangeArrowheads="1"/>
          </p:cNvPicPr>
          <p:nvPr>
            <p:custDataLst>
              <p:tags r:id="rId10"/>
            </p:custDataLst>
          </p:nvPr>
        </p:nvPicPr>
        <p:blipFill>
          <a:blip r:embed="rId21"/>
          <a:srcRect/>
          <a:stretch>
            <a:fillRect/>
          </a:stretch>
        </p:blipFill>
        <p:spPr bwMode="auto">
          <a:xfrm>
            <a:off x="457200" y="4343400"/>
            <a:ext cx="1216025" cy="704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900" decel="100000" fill="hold"/>
                                        <p:tgtEl>
                                          <p:spTgt spid="143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0" y="4343400"/>
            <a:ext cx="3886200" cy="539750"/>
          </a:xfrm>
          <a:prstGeom prst="rect">
            <a:avLst/>
          </a:prstGeom>
          <a:noFill/>
          <a:ln w="9525">
            <a:noFill/>
            <a:miter lim="800000"/>
            <a:headEnd/>
            <a:tailEnd/>
          </a:ln>
        </p:spPr>
        <p:txBody>
          <a:bodyPr lIns="82058" tIns="41029" rIns="82058" bIns="41029">
            <a:spAutoFit/>
          </a:bodyPr>
          <a:lstStyle/>
          <a:p>
            <a:pPr marL="207963" indent="-255588">
              <a:buFontTx/>
              <a:buChar char="•"/>
            </a:pPr>
            <a:r>
              <a:rPr lang="en-US" sz="1500" b="1" dirty="0">
                <a:solidFill>
                  <a:srgbClr val="73725C"/>
                </a:solidFill>
                <a:latin typeface="Calibri" pitchFamily="34" charset="0"/>
                <a:cs typeface="Times New Roman" pitchFamily="18" charset="0"/>
              </a:rPr>
              <a:t>Chairman, Scientific Advisory Board</a:t>
            </a:r>
          </a:p>
          <a:p>
            <a:pPr marL="207963" indent="-255588">
              <a:buFontTx/>
              <a:buChar char="•"/>
            </a:pPr>
            <a:r>
              <a:rPr lang="en-US" sz="1500" b="1" dirty="0">
                <a:solidFill>
                  <a:srgbClr val="73725C"/>
                </a:solidFill>
                <a:latin typeface="Calibri" pitchFamily="34" charset="0"/>
                <a:cs typeface="Times New Roman" pitchFamily="18" charset="0"/>
              </a:rPr>
              <a:t>World-renown Naturopathic Physician</a:t>
            </a:r>
            <a:endParaRPr lang="en-US" sz="1500" b="1" dirty="0">
              <a:solidFill>
                <a:srgbClr val="73725C"/>
              </a:solidFill>
              <a:latin typeface="Calibri" pitchFamily="34" charset="0"/>
            </a:endParaRPr>
          </a:p>
        </p:txBody>
      </p:sp>
      <p:sp>
        <p:nvSpPr>
          <p:cNvPr id="20483" name="PPTShape_1"/>
          <p:cNvSpPr txBox="1">
            <a:spLocks noChangeArrowheads="1"/>
          </p:cNvSpPr>
          <p:nvPr/>
        </p:nvSpPr>
        <p:spPr bwMode="auto">
          <a:xfrm>
            <a:off x="6629400" y="4114800"/>
            <a:ext cx="2211388" cy="357188"/>
          </a:xfrm>
          <a:prstGeom prst="rect">
            <a:avLst/>
          </a:prstGeom>
          <a:noFill/>
          <a:ln w="9525">
            <a:noFill/>
            <a:miter lim="800000"/>
            <a:headEnd/>
            <a:tailEnd/>
          </a:ln>
        </p:spPr>
        <p:txBody>
          <a:bodyPr wrap="none" lIns="82058" tIns="41029" rIns="82058" bIns="41029">
            <a:spAutoFit/>
          </a:bodyPr>
          <a:lstStyle/>
          <a:p>
            <a:r>
              <a:rPr lang="en-US" b="1" dirty="0">
                <a:solidFill>
                  <a:srgbClr val="73725C"/>
                </a:solidFill>
                <a:latin typeface="Calibri" pitchFamily="34" charset="0"/>
                <a:cs typeface="Times New Roman" pitchFamily="18" charset="0"/>
              </a:rPr>
              <a:t>Dr. Donald K. Layman</a:t>
            </a:r>
          </a:p>
        </p:txBody>
      </p:sp>
      <p:sp>
        <p:nvSpPr>
          <p:cNvPr id="20484" name="PPTShape_3"/>
          <p:cNvSpPr txBox="1">
            <a:spLocks noChangeArrowheads="1"/>
          </p:cNvSpPr>
          <p:nvPr/>
        </p:nvSpPr>
        <p:spPr bwMode="auto">
          <a:xfrm>
            <a:off x="5486400" y="4572000"/>
            <a:ext cx="3657600" cy="1225550"/>
          </a:xfrm>
          <a:prstGeom prst="rect">
            <a:avLst/>
          </a:prstGeom>
          <a:noFill/>
          <a:ln w="9525">
            <a:noFill/>
            <a:miter lim="800000"/>
            <a:headEnd/>
            <a:tailEnd/>
          </a:ln>
        </p:spPr>
        <p:txBody>
          <a:bodyPr lIns="82058" tIns="41029" rIns="82058" bIns="41029">
            <a:spAutoFit/>
          </a:bodyPr>
          <a:lstStyle/>
          <a:p>
            <a:pPr marL="665163" lvl="1" indent="-255588">
              <a:buFontTx/>
              <a:buChar char="•"/>
            </a:pPr>
            <a:r>
              <a:rPr lang="en-US" sz="1500" b="1" dirty="0">
                <a:solidFill>
                  <a:srgbClr val="73725C"/>
                </a:solidFill>
                <a:latin typeface="Calibri" pitchFamily="34" charset="0"/>
                <a:cs typeface="Times New Roman" pitchFamily="18" charset="0"/>
              </a:rPr>
              <a:t>2009 won Nutritional and Metabolism National Leadership Award</a:t>
            </a:r>
          </a:p>
          <a:p>
            <a:pPr marL="665163" lvl="1" indent="-255588">
              <a:buFontTx/>
              <a:buChar char="•"/>
            </a:pPr>
            <a:r>
              <a:rPr lang="en-US" sz="1500" b="1" dirty="0">
                <a:solidFill>
                  <a:srgbClr val="73725C"/>
                </a:solidFill>
                <a:latin typeface="Calibri" pitchFamily="34" charset="0"/>
              </a:rPr>
              <a:t>Published 90 Peer Reviewed Publications</a:t>
            </a:r>
          </a:p>
        </p:txBody>
      </p:sp>
      <p:pic>
        <p:nvPicPr>
          <p:cNvPr id="12" name="Picture 2"/>
          <p:cNvPicPr>
            <a:picLocks noChangeAspect="1" noChangeArrowheads="1"/>
          </p:cNvPicPr>
          <p:nvPr>
            <p:custDataLst>
              <p:tags r:id="rId2"/>
            </p:custDataLst>
          </p:nvPr>
        </p:nvPicPr>
        <p:blipFill>
          <a:blip r:embed="rId7" cstate="print"/>
          <a:srcRect/>
          <a:stretch>
            <a:fillRect/>
          </a:stretch>
        </p:blipFill>
        <p:spPr bwMode="auto">
          <a:xfrm>
            <a:off x="457200" y="1143000"/>
            <a:ext cx="2216781" cy="2784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 name="Rectangle 25"/>
          <p:cNvSpPr/>
          <p:nvPr/>
        </p:nvSpPr>
        <p:spPr>
          <a:xfrm>
            <a:off x="3200400" y="1143000"/>
            <a:ext cx="28194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767560"/>
                </a:solidFill>
                <a:cs typeface="Arial" pitchFamily="34" charset="0"/>
              </a:rPr>
              <a:t>Scientific Advisory Board`</a:t>
            </a:r>
          </a:p>
        </p:txBody>
      </p:sp>
      <p:pic>
        <p:nvPicPr>
          <p:cNvPr id="30721" name="Picture 1" descr="C:\Users\Admin\AppData\Local\Microsoft\Windows\Temporary Internet Files\Content.Outlook\V5EBI56E\_MG_5076 (2).jpg"/>
          <p:cNvPicPr>
            <a:picLocks noChangeAspect="1" noChangeArrowheads="1"/>
          </p:cNvPicPr>
          <p:nvPr>
            <p:custDataLst>
              <p:tags r:id="rId3"/>
            </p:custDataLst>
          </p:nvPr>
        </p:nvPicPr>
        <p:blipFill>
          <a:blip r:embed="rId8" cstate="print"/>
          <a:srcRect t="4444"/>
          <a:stretch>
            <a:fillRect/>
          </a:stretch>
        </p:blipFill>
        <p:spPr bwMode="auto">
          <a:xfrm>
            <a:off x="6629400" y="1143000"/>
            <a:ext cx="2134792" cy="27814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489" name="Text Box 9"/>
          <p:cNvSpPr txBox="1">
            <a:spLocks noChangeArrowheads="1"/>
          </p:cNvSpPr>
          <p:nvPr/>
        </p:nvSpPr>
        <p:spPr bwMode="auto">
          <a:xfrm>
            <a:off x="3429000" y="2514600"/>
            <a:ext cx="2286000" cy="1800225"/>
          </a:xfrm>
          <a:prstGeom prst="rect">
            <a:avLst/>
          </a:prstGeom>
          <a:noFill/>
          <a:ln w="9525">
            <a:noFill/>
            <a:miter lim="800000"/>
            <a:headEnd/>
            <a:tailEnd/>
          </a:ln>
          <a:effectLst/>
        </p:spPr>
        <p:txBody>
          <a:bodyPr>
            <a:spAutoFit/>
          </a:bodyPr>
          <a:lstStyle/>
          <a:p>
            <a:pPr algn="ctr">
              <a:spcBef>
                <a:spcPct val="50000"/>
              </a:spcBef>
            </a:pPr>
            <a:r>
              <a:rPr lang="en-US" sz="2800" b="1" i="1">
                <a:solidFill>
                  <a:srgbClr val="5A594A"/>
                </a:solidFill>
                <a:effectLst>
                  <a:outerShdw blurRad="38100" dist="38100" dir="2700000" algn="tl">
                    <a:srgbClr val="C0C0C0"/>
                  </a:outerShdw>
                </a:effectLst>
              </a:rPr>
              <a:t>Doctor Developed, not “Endorsed”</a:t>
            </a:r>
          </a:p>
        </p:txBody>
      </p:sp>
      <p:pic>
        <p:nvPicPr>
          <p:cNvPr id="10" name="Picture 14" descr="banner-qore1"/>
          <p:cNvPicPr>
            <a:picLocks noChangeAspect="1" noChangeArrowheads="1"/>
          </p:cNvPicPr>
          <p:nvPr/>
        </p:nvPicPr>
        <p:blipFill>
          <a:blip r:embed="rId9" cstate="print"/>
          <a:srcRect/>
          <a:stretch>
            <a:fillRect/>
          </a:stretch>
        </p:blipFill>
        <p:spPr bwMode="auto">
          <a:xfrm>
            <a:off x="0" y="6082215"/>
            <a:ext cx="3429000" cy="775786"/>
          </a:xfrm>
          <a:prstGeom prst="rect">
            <a:avLst/>
          </a:prstGeom>
          <a:noFill/>
          <a:ln w="9525">
            <a:noFill/>
            <a:miter lim="800000"/>
            <a:headEnd/>
            <a:tailEnd/>
          </a:ln>
        </p:spPr>
      </p:pic>
      <p:sp>
        <p:nvSpPr>
          <p:cNvPr id="11" name="Rectangle 10"/>
          <p:cNvSpPr/>
          <p:nvPr/>
        </p:nvSpPr>
        <p:spPr>
          <a:xfrm>
            <a:off x="685800" y="4084123"/>
            <a:ext cx="1828800" cy="369332"/>
          </a:xfrm>
          <a:prstGeom prst="rect">
            <a:avLst/>
          </a:prstGeom>
        </p:spPr>
        <p:txBody>
          <a:bodyPr wrap="square">
            <a:spAutoFit/>
          </a:bodyPr>
          <a:lstStyle/>
          <a:p>
            <a:pPr lvl="0"/>
            <a:r>
              <a:rPr lang="en-US" b="1" dirty="0" smtClean="0">
                <a:solidFill>
                  <a:srgbClr val="73725C"/>
                </a:solidFill>
                <a:latin typeface="Calibri" pitchFamily="34" charset="0"/>
                <a:cs typeface="Times New Roman" pitchFamily="18" charset="0"/>
              </a:rPr>
              <a:t>Dr. Marcus </a:t>
            </a:r>
            <a:r>
              <a:rPr lang="en-US" b="1" dirty="0" err="1" smtClean="0">
                <a:solidFill>
                  <a:srgbClr val="73725C"/>
                </a:solidFill>
                <a:latin typeface="Calibri" pitchFamily="34" charset="0"/>
                <a:cs typeface="Times New Roman" pitchFamily="18" charset="0"/>
              </a:rPr>
              <a:t>Laux</a:t>
            </a:r>
            <a:endParaRPr lang="en-US" b="1" dirty="0">
              <a:solidFill>
                <a:srgbClr val="73725C"/>
              </a:solidFill>
              <a:latin typeface="Calibri" pitchFamily="34" charset="0"/>
              <a:cs typeface="Times New Roman" pitchFamily="18" charset="0"/>
            </a:endParaRPr>
          </a:p>
        </p:txBody>
      </p:sp>
      <p:grpSp>
        <p:nvGrpSpPr>
          <p:cNvPr id="13" name="Group 10"/>
          <p:cNvGrpSpPr>
            <a:grpSpLocks/>
          </p:cNvGrpSpPr>
          <p:nvPr>
            <p:custDataLst>
              <p:tags r:id="rId4"/>
            </p:custDataLst>
          </p:nvPr>
        </p:nvGrpSpPr>
        <p:grpSpPr bwMode="auto">
          <a:xfrm>
            <a:off x="5943600" y="5029200"/>
            <a:ext cx="6934200" cy="2058988"/>
            <a:chOff x="1042027" y="390714"/>
            <a:chExt cx="8153014" cy="1953509"/>
          </a:xfrm>
        </p:grpSpPr>
        <p:pic>
          <p:nvPicPr>
            <p:cNvPr id="14" name="Picture 5" descr="C:\Users\User\Desktop\METABOLIQ Wordmark Grey.jpg"/>
            <p:cNvPicPr>
              <a:picLocks noChangeAspect="1" noChangeArrowheads="1"/>
            </p:cNvPicPr>
            <p:nvPr/>
          </p:nvPicPr>
          <p:blipFill>
            <a:blip r:embed="rId10"/>
            <a:srcRect/>
            <a:stretch>
              <a:fillRect/>
            </a:stretch>
          </p:blipFill>
          <p:spPr bwMode="auto">
            <a:xfrm>
              <a:off x="1042027" y="1507835"/>
              <a:ext cx="3727608" cy="524352"/>
            </a:xfrm>
            <a:prstGeom prst="rect">
              <a:avLst/>
            </a:prstGeom>
            <a:noFill/>
            <a:ln w="9525">
              <a:noFill/>
              <a:miter lim="800000"/>
              <a:headEnd/>
              <a:tailEnd/>
            </a:ln>
          </p:spPr>
        </p:pic>
        <p:sp>
          <p:nvSpPr>
            <p:cNvPr id="15" name="Rectangle 12"/>
            <p:cNvSpPr>
              <a:spLocks noChangeArrowheads="1"/>
            </p:cNvSpPr>
            <p:nvPr/>
          </p:nvSpPr>
          <p:spPr bwMode="auto">
            <a:xfrm>
              <a:off x="4471935" y="390714"/>
              <a:ext cx="4723106" cy="1953509"/>
            </a:xfrm>
            <a:prstGeom prst="rect">
              <a:avLst/>
            </a:prstGeom>
            <a:noFill/>
            <a:ln w="9525">
              <a:noFill/>
              <a:miter lim="800000"/>
              <a:headEnd/>
              <a:tailEnd/>
            </a:ln>
          </p:spPr>
          <p:txBody>
            <a:bodyPr>
              <a:spAutoFit/>
            </a:bodyPr>
            <a:lstStyle/>
            <a:p>
              <a:pPr>
                <a:lnSpc>
                  <a:spcPct val="150000"/>
                </a:lnSpc>
              </a:pPr>
              <a:endParaRPr lang="en-US" sz="6600">
                <a:solidFill>
                  <a:srgbClr val="C5C19D"/>
                </a:solidFill>
              </a:endParaRPr>
            </a:p>
          </p:txBody>
        </p:sp>
      </p:grpSp>
    </p:spTree>
    <p:custDataLst>
      <p:tags r:id="rId1"/>
    </p:custDataLst>
  </p:cSld>
  <p:clrMapOvr>
    <a:masterClrMapping/>
  </p:clrMapOvr>
  <p:transition advClick="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PPTShape_2"/>
          <p:cNvSpPr txBox="1">
            <a:spLocks noChangeArrowheads="1"/>
          </p:cNvSpPr>
          <p:nvPr/>
        </p:nvSpPr>
        <p:spPr bwMode="auto">
          <a:xfrm>
            <a:off x="1447800" y="1143000"/>
            <a:ext cx="6245225" cy="615950"/>
          </a:xfrm>
          <a:prstGeom prst="rect">
            <a:avLst/>
          </a:prstGeom>
          <a:noFill/>
          <a:ln w="9525">
            <a:noFill/>
            <a:miter lim="800000"/>
            <a:headEnd/>
            <a:tailEnd/>
          </a:ln>
        </p:spPr>
        <p:txBody>
          <a:bodyPr wrap="none" lIns="82058" tIns="41029" rIns="82058" bIns="41029">
            <a:spAutoFit/>
          </a:bodyPr>
          <a:lstStyle/>
          <a:p>
            <a:pPr>
              <a:defRPr/>
            </a:pPr>
            <a:r>
              <a:rPr lang="en-US" sz="3500" b="1">
                <a:solidFill>
                  <a:srgbClr val="73725C"/>
                </a:solidFill>
                <a:effectLst>
                  <a:outerShdw blurRad="38100" dist="38100" dir="2700000" algn="tl">
                    <a:srgbClr val="C0C0C0"/>
                  </a:outerShdw>
                </a:effectLst>
                <a:latin typeface="Calibri" pitchFamily="34" charset="0"/>
                <a:ea typeface="+mn-ea"/>
                <a:cs typeface="Times New Roman" pitchFamily="18" charset="0"/>
              </a:rPr>
              <a:t>Qivana’s Revolutionary Strategy!</a:t>
            </a:r>
          </a:p>
        </p:txBody>
      </p:sp>
      <p:grpSp>
        <p:nvGrpSpPr>
          <p:cNvPr id="22530" name="Group 10"/>
          <p:cNvGrpSpPr>
            <a:grpSpLocks/>
          </p:cNvGrpSpPr>
          <p:nvPr>
            <p:custDataLst>
              <p:tags r:id="rId2"/>
            </p:custDataLst>
          </p:nvPr>
        </p:nvGrpSpPr>
        <p:grpSpPr bwMode="auto">
          <a:xfrm>
            <a:off x="5257800" y="1600200"/>
            <a:ext cx="6248400" cy="1601788"/>
            <a:chOff x="838202" y="390714"/>
            <a:chExt cx="8356839" cy="1953509"/>
          </a:xfrm>
        </p:grpSpPr>
        <p:pic>
          <p:nvPicPr>
            <p:cNvPr id="22536" name="Picture 5" descr="C:\Users\User\Desktop\METABOLIQ Wordmark Grey.jpg"/>
            <p:cNvPicPr>
              <a:picLocks noChangeAspect="1" noChangeArrowheads="1"/>
            </p:cNvPicPr>
            <p:nvPr/>
          </p:nvPicPr>
          <p:blipFill>
            <a:blip r:embed="rId6"/>
            <a:srcRect/>
            <a:stretch>
              <a:fillRect/>
            </a:stretch>
          </p:blipFill>
          <p:spPr bwMode="auto">
            <a:xfrm>
              <a:off x="838202" y="1143000"/>
              <a:ext cx="3727609" cy="524352"/>
            </a:xfrm>
            <a:prstGeom prst="rect">
              <a:avLst/>
            </a:prstGeom>
            <a:noFill/>
            <a:ln w="9525">
              <a:noFill/>
              <a:miter lim="800000"/>
              <a:headEnd/>
              <a:tailEnd/>
            </a:ln>
          </p:spPr>
        </p:pic>
        <p:sp>
          <p:nvSpPr>
            <p:cNvPr id="22537" name="Rectangle 12"/>
            <p:cNvSpPr>
              <a:spLocks noChangeArrowheads="1"/>
            </p:cNvSpPr>
            <p:nvPr/>
          </p:nvSpPr>
          <p:spPr bwMode="auto">
            <a:xfrm>
              <a:off x="4471935" y="390714"/>
              <a:ext cx="4723106" cy="1953509"/>
            </a:xfrm>
            <a:prstGeom prst="rect">
              <a:avLst/>
            </a:prstGeom>
            <a:noFill/>
            <a:ln w="9525">
              <a:noFill/>
              <a:miter lim="800000"/>
              <a:headEnd/>
              <a:tailEnd/>
            </a:ln>
          </p:spPr>
          <p:txBody>
            <a:bodyPr>
              <a:spAutoFit/>
            </a:bodyPr>
            <a:lstStyle/>
            <a:p>
              <a:pPr>
                <a:lnSpc>
                  <a:spcPct val="150000"/>
                </a:lnSpc>
              </a:pPr>
              <a:endParaRPr lang="en-US" sz="6600">
                <a:solidFill>
                  <a:srgbClr val="C5C19D"/>
                </a:solidFill>
              </a:endParaRPr>
            </a:p>
          </p:txBody>
        </p:sp>
      </p:grpSp>
      <p:sp>
        <p:nvSpPr>
          <p:cNvPr id="22531" name="Text Box 8"/>
          <p:cNvSpPr txBox="1">
            <a:spLocks noChangeArrowheads="1"/>
          </p:cNvSpPr>
          <p:nvPr/>
        </p:nvSpPr>
        <p:spPr bwMode="auto">
          <a:xfrm>
            <a:off x="5715000" y="2514600"/>
            <a:ext cx="2149475" cy="823913"/>
          </a:xfrm>
          <a:prstGeom prst="rect">
            <a:avLst/>
          </a:prstGeom>
          <a:noFill/>
          <a:ln w="9525">
            <a:noFill/>
            <a:miter lim="800000"/>
            <a:headEnd/>
            <a:tailEnd/>
          </a:ln>
        </p:spPr>
        <p:txBody>
          <a:bodyPr>
            <a:spAutoFit/>
          </a:bodyPr>
          <a:lstStyle/>
          <a:p>
            <a:r>
              <a:rPr lang="en-US" sz="4800">
                <a:solidFill>
                  <a:srgbClr val="C5C19D"/>
                </a:solidFill>
                <a:latin typeface="Segoe UI" pitchFamily="34" charset="0"/>
              </a:rPr>
              <a:t>system</a:t>
            </a:r>
          </a:p>
        </p:txBody>
      </p:sp>
      <p:sp>
        <p:nvSpPr>
          <p:cNvPr id="22532" name="Text Box 12"/>
          <p:cNvSpPr txBox="1">
            <a:spLocks noChangeArrowheads="1"/>
          </p:cNvSpPr>
          <p:nvPr/>
        </p:nvSpPr>
        <p:spPr bwMode="auto">
          <a:xfrm>
            <a:off x="5486400" y="1828800"/>
            <a:ext cx="2667000" cy="396875"/>
          </a:xfrm>
          <a:prstGeom prst="rect">
            <a:avLst/>
          </a:prstGeom>
          <a:noFill/>
          <a:ln w="9525">
            <a:noFill/>
            <a:miter lim="800000"/>
            <a:headEnd/>
            <a:tailEnd/>
          </a:ln>
        </p:spPr>
        <p:txBody>
          <a:bodyPr>
            <a:spAutoFit/>
          </a:bodyPr>
          <a:lstStyle/>
          <a:p>
            <a:pPr>
              <a:spcBef>
                <a:spcPct val="50000"/>
              </a:spcBef>
            </a:pPr>
            <a:r>
              <a:rPr lang="en-US" sz="2000"/>
              <a:t>Weight Management</a:t>
            </a:r>
          </a:p>
        </p:txBody>
      </p:sp>
      <p:pic>
        <p:nvPicPr>
          <p:cNvPr id="14" name="Picture 3" descr="C:\Users\User\Desktop\METABOLIQ Photo Shoot Jan 26 2010\METABOLIQ Burn Box and Contents Chocolate Small.jpg"/>
          <p:cNvPicPr>
            <a:picLocks noChangeAspect="1" noChangeArrowheads="1"/>
          </p:cNvPicPr>
          <p:nvPr>
            <p:custDataLst>
              <p:tags r:id="rId3"/>
            </p:custDataLst>
          </p:nvPr>
        </p:nvPicPr>
        <p:blipFill>
          <a:blip r:embed="rId7" cstate="print"/>
          <a:srcRect/>
          <a:stretch>
            <a:fillRect/>
          </a:stretch>
        </p:blipFill>
        <p:spPr bwMode="auto">
          <a:xfrm>
            <a:off x="4579936" y="3583633"/>
            <a:ext cx="4219577" cy="2894308"/>
          </a:xfrm>
          <a:prstGeom prst="rect">
            <a:avLst/>
          </a:prstGeom>
          <a:ln>
            <a:noFill/>
          </a:ln>
          <a:effectLst>
            <a:softEdge rad="112500"/>
          </a:effectLst>
        </p:spPr>
      </p:pic>
      <p:pic>
        <p:nvPicPr>
          <p:cNvPr id="22534" name="Picture 17" descr="Qore soft edges"/>
          <p:cNvPicPr>
            <a:picLocks noChangeAspect="1" noChangeArrowheads="1"/>
          </p:cNvPicPr>
          <p:nvPr/>
        </p:nvPicPr>
        <p:blipFill>
          <a:blip r:embed="rId8"/>
          <a:srcRect/>
          <a:stretch>
            <a:fillRect/>
          </a:stretch>
        </p:blipFill>
        <p:spPr bwMode="auto">
          <a:xfrm>
            <a:off x="0" y="2971800"/>
            <a:ext cx="4343400" cy="3705225"/>
          </a:xfrm>
          <a:prstGeom prst="rect">
            <a:avLst/>
          </a:prstGeom>
          <a:noFill/>
          <a:ln w="9525">
            <a:noFill/>
            <a:miter lim="800000"/>
            <a:headEnd/>
            <a:tailEnd/>
          </a:ln>
        </p:spPr>
      </p:pic>
      <p:pic>
        <p:nvPicPr>
          <p:cNvPr id="22535" name="Picture 14" descr="banner-qore1"/>
          <p:cNvPicPr>
            <a:picLocks noChangeAspect="1" noChangeArrowheads="1"/>
          </p:cNvPicPr>
          <p:nvPr/>
        </p:nvPicPr>
        <p:blipFill>
          <a:blip r:embed="rId9"/>
          <a:srcRect/>
          <a:stretch>
            <a:fillRect/>
          </a:stretch>
        </p:blipFill>
        <p:spPr bwMode="auto">
          <a:xfrm>
            <a:off x="0" y="2286000"/>
            <a:ext cx="4343400" cy="9826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900" decel="100000" fill="hold"/>
                                        <p:tgtEl>
                                          <p:spTgt spid="266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381000" y="3200400"/>
            <a:ext cx="5181600" cy="3370263"/>
          </a:xfrm>
          <a:prstGeom prst="rect">
            <a:avLst/>
          </a:prstGeom>
          <a:noFill/>
          <a:ln w="9525">
            <a:noFill/>
            <a:miter lim="800000"/>
            <a:headEnd/>
            <a:tailEnd/>
          </a:ln>
        </p:spPr>
        <p:txBody>
          <a:bodyPr>
            <a:spAutoFit/>
          </a:bodyPr>
          <a:lstStyle/>
          <a:p>
            <a:pPr marL="346075" indent="-346075">
              <a:spcAft>
                <a:spcPts val="1800"/>
              </a:spcAft>
            </a:pPr>
            <a:r>
              <a:rPr lang="en-US" sz="2400" b="1">
                <a:solidFill>
                  <a:srgbClr val="767560"/>
                </a:solidFill>
              </a:rPr>
              <a:t>Patented acid resistant shell </a:t>
            </a:r>
          </a:p>
          <a:p>
            <a:pPr marL="346075" indent="-346075">
              <a:spcAft>
                <a:spcPts val="1800"/>
              </a:spcAft>
              <a:buFont typeface="Arial" charset="0"/>
              <a:buChar char="•"/>
            </a:pPr>
            <a:r>
              <a:rPr lang="en-US" sz="2400" b="1">
                <a:solidFill>
                  <a:srgbClr val="767560"/>
                </a:solidFill>
              </a:rPr>
              <a:t>Replenishes healthy bacteria to intestine. (80/20)</a:t>
            </a:r>
          </a:p>
          <a:p>
            <a:pPr marL="346075" indent="-346075">
              <a:spcAft>
                <a:spcPts val="1800"/>
              </a:spcAft>
              <a:buFont typeface="Arial" charset="0"/>
              <a:buChar char="•"/>
            </a:pPr>
            <a:r>
              <a:rPr lang="en-US" sz="2400" b="1">
                <a:solidFill>
                  <a:srgbClr val="767560"/>
                </a:solidFill>
              </a:rPr>
              <a:t>Assists in healthy digestion and nutrient absorption</a:t>
            </a:r>
          </a:p>
          <a:p>
            <a:pPr marL="346075" indent="-346075">
              <a:spcAft>
                <a:spcPts val="1800"/>
              </a:spcAft>
              <a:buFont typeface="Arial" charset="0"/>
              <a:buChar char="•"/>
            </a:pPr>
            <a:r>
              <a:rPr lang="en-US" sz="2400" b="1" u="sng">
                <a:solidFill>
                  <a:srgbClr val="767560"/>
                </a:solidFill>
              </a:rPr>
              <a:t>Enhance your immune defense system</a:t>
            </a:r>
            <a:endParaRPr lang="en-US" sz="3000" b="1" u="sng">
              <a:solidFill>
                <a:srgbClr val="767560"/>
              </a:solidFill>
            </a:endParaRPr>
          </a:p>
        </p:txBody>
      </p:sp>
      <p:pic>
        <p:nvPicPr>
          <p:cNvPr id="7" name="Picture 5" descr="E:\retouched\JPEG\Probiotic_blister.jpg"/>
          <p:cNvPicPr>
            <a:picLocks noChangeAspect="1" noChangeArrowheads="1"/>
          </p:cNvPicPr>
          <p:nvPr>
            <p:custDataLst>
              <p:tags r:id="rId2"/>
            </p:custDataLst>
          </p:nvPr>
        </p:nvPicPr>
        <p:blipFill>
          <a:blip r:embed="rId5" cstate="print"/>
          <a:srcRect/>
          <a:stretch>
            <a:fillRect/>
          </a:stretch>
        </p:blipFill>
        <p:spPr bwMode="auto">
          <a:xfrm>
            <a:off x="6172200" y="2967037"/>
            <a:ext cx="2743200" cy="3205163"/>
          </a:xfrm>
          <a:prstGeom prst="rect">
            <a:avLst/>
          </a:prstGeom>
          <a:ln>
            <a:noFill/>
          </a:ln>
          <a:effectLst>
            <a:softEdge rad="112500"/>
          </a:effectLst>
        </p:spPr>
      </p:pic>
      <p:sp>
        <p:nvSpPr>
          <p:cNvPr id="28678" name="Rectangle 5"/>
          <p:cNvSpPr>
            <a:spLocks noChangeArrowheads="1"/>
          </p:cNvSpPr>
          <p:nvPr/>
        </p:nvSpPr>
        <p:spPr bwMode="auto">
          <a:xfrm>
            <a:off x="228600" y="2514600"/>
            <a:ext cx="4157663" cy="579438"/>
          </a:xfrm>
          <a:prstGeom prst="rect">
            <a:avLst/>
          </a:prstGeom>
          <a:noFill/>
          <a:ln w="9525">
            <a:noFill/>
            <a:miter lim="800000"/>
            <a:headEnd/>
            <a:tailEnd/>
          </a:ln>
        </p:spPr>
        <p:txBody>
          <a:bodyPr wrap="none">
            <a:spAutoFit/>
          </a:bodyPr>
          <a:lstStyle/>
          <a:p>
            <a:pPr>
              <a:defRPr/>
            </a:pPr>
            <a:r>
              <a:rPr lang="en-US" sz="3200" b="1">
                <a:solidFill>
                  <a:srgbClr val="767560"/>
                </a:solidFill>
                <a:effectLst>
                  <a:outerShdw blurRad="38100" dist="38100" dir="2700000" algn="tl">
                    <a:srgbClr val="C0C0C0"/>
                  </a:outerShdw>
                </a:effectLst>
                <a:latin typeface="Arial" pitchFamily="34" charset="0"/>
                <a:ea typeface="+mn-ea"/>
                <a:cs typeface="Arial" pitchFamily="34" charset="0"/>
              </a:rPr>
              <a:t>QORE™ PROBIOTIC</a:t>
            </a:r>
          </a:p>
        </p:txBody>
      </p:sp>
      <p:pic>
        <p:nvPicPr>
          <p:cNvPr id="24580" name="Picture 7" descr="banner-qore1"/>
          <p:cNvPicPr>
            <a:picLocks noChangeAspect="1" noChangeArrowheads="1"/>
          </p:cNvPicPr>
          <p:nvPr/>
        </p:nvPicPr>
        <p:blipFill>
          <a:blip r:embed="rId6"/>
          <a:srcRect/>
          <a:stretch>
            <a:fillRect/>
          </a:stretch>
        </p:blipFill>
        <p:spPr bwMode="auto">
          <a:xfrm>
            <a:off x="228600" y="1143000"/>
            <a:ext cx="3657600" cy="8270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1000"/>
                                        <p:tgtEl>
                                          <p:spTgt spid="28678"/>
                                        </p:tgtEl>
                                      </p:cBhvr>
                                    </p:animEffect>
                                    <p:anim calcmode="lin" valueType="num">
                                      <p:cBhvr>
                                        <p:cTn id="8" dur="1000" fill="hold"/>
                                        <p:tgtEl>
                                          <p:spTgt spid="28678"/>
                                        </p:tgtEl>
                                        <p:attrNameLst>
                                          <p:attrName>ppt_x</p:attrName>
                                        </p:attrNameLst>
                                      </p:cBhvr>
                                      <p:tavLst>
                                        <p:tav tm="0">
                                          <p:val>
                                            <p:strVal val="#ppt_x"/>
                                          </p:val>
                                        </p:tav>
                                        <p:tav tm="100000">
                                          <p:val>
                                            <p:strVal val="#ppt_x"/>
                                          </p:val>
                                        </p:tav>
                                      </p:tavLst>
                                    </p:anim>
                                    <p:anim calcmode="lin" valueType="num">
                                      <p:cBhvr>
                                        <p:cTn id="9" dur="900" decel="100000" fill="hold"/>
                                        <p:tgtEl>
                                          <p:spTgt spid="286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fade">
                                      <p:cBhvr>
                                        <p:cTn id="14" dur="1000"/>
                                        <p:tgtEl>
                                          <p:spTgt spid="28674"/>
                                        </p:tgtEl>
                                      </p:cBhvr>
                                    </p:animEffect>
                                    <p:anim calcmode="lin" valueType="num">
                                      <p:cBhvr>
                                        <p:cTn id="15" dur="1000" fill="hold"/>
                                        <p:tgtEl>
                                          <p:spTgt spid="28674"/>
                                        </p:tgtEl>
                                        <p:attrNameLst>
                                          <p:attrName>ppt_x</p:attrName>
                                        </p:attrNameLst>
                                      </p:cBhvr>
                                      <p:tavLst>
                                        <p:tav tm="0">
                                          <p:val>
                                            <p:strVal val="#ppt_x"/>
                                          </p:val>
                                        </p:tav>
                                        <p:tav tm="100000">
                                          <p:val>
                                            <p:strVal val="#ppt_x"/>
                                          </p:val>
                                        </p:tav>
                                      </p:tavLst>
                                    </p:anim>
                                    <p:anim calcmode="lin" valueType="num">
                                      <p:cBhvr>
                                        <p:cTn id="16" dur="900" decel="100000" fill="hold"/>
                                        <p:tgtEl>
                                          <p:spTgt spid="2867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8674"/>
                                        </p:tgtEl>
                                        <p:attrNameLst>
                                          <p:attrName>ppt_y</p:attrName>
                                        </p:attrNameLst>
                                      </p:cBhvr>
                                      <p:tavLst>
                                        <p:tav tm="0">
                                          <p:val>
                                            <p:strVal val="#ppt_y-.03"/>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ke-5.png"/>
          <p:cNvPicPr>
            <a:picLocks noChangeAspect="1"/>
          </p:cNvPicPr>
          <p:nvPr>
            <p:custDataLst>
              <p:tags r:id="rId2"/>
            </p:custDataLst>
          </p:nvPr>
        </p:nvPicPr>
        <p:blipFill>
          <a:blip r:embed="rId5" cstate="print"/>
          <a:stretch>
            <a:fillRect/>
          </a:stretch>
        </p:blipFill>
        <p:spPr>
          <a:xfrm rot="2313089">
            <a:off x="6082875" y="2478489"/>
            <a:ext cx="3118382" cy="886434"/>
          </a:xfrm>
          <a:prstGeom prst="rect">
            <a:avLst/>
          </a:prstGeom>
          <a:ln>
            <a:noFill/>
          </a:ln>
          <a:effectLst>
            <a:softEdge rad="112500"/>
          </a:effectLst>
        </p:spPr>
      </p:pic>
      <p:sp>
        <p:nvSpPr>
          <p:cNvPr id="30726" name="Rectangle 5"/>
          <p:cNvSpPr>
            <a:spLocks noChangeArrowheads="1"/>
          </p:cNvSpPr>
          <p:nvPr/>
        </p:nvSpPr>
        <p:spPr bwMode="auto">
          <a:xfrm>
            <a:off x="457200" y="1143000"/>
            <a:ext cx="7543800" cy="1189038"/>
          </a:xfrm>
          <a:prstGeom prst="rect">
            <a:avLst/>
          </a:prstGeom>
          <a:noFill/>
          <a:ln w="9525">
            <a:noFill/>
            <a:miter lim="800000"/>
            <a:headEnd/>
            <a:tailEnd/>
          </a:ln>
        </p:spPr>
        <p:txBody>
          <a:bodyPr>
            <a:spAutoFit/>
          </a:bodyPr>
          <a:lstStyle/>
          <a:p>
            <a:pPr algn="ctr"/>
            <a:r>
              <a:rPr lang="en-US" sz="3600" b="1">
                <a:solidFill>
                  <a:srgbClr val="748511"/>
                </a:solidFill>
                <a:effectLst>
                  <a:outerShdw blurRad="38100" dist="38100" dir="2700000" algn="tl">
                    <a:srgbClr val="C0C0C0"/>
                  </a:outerShdw>
                </a:effectLst>
                <a:latin typeface="Calibri" pitchFamily="34" charset="0"/>
              </a:rPr>
              <a:t>THE IMMORTALITY HERB!</a:t>
            </a:r>
          </a:p>
          <a:p>
            <a:pPr algn="ctr"/>
            <a:endParaRPr lang="en-US" sz="1200" b="1">
              <a:solidFill>
                <a:srgbClr val="748511"/>
              </a:solidFill>
              <a:effectLst>
                <a:outerShdw blurRad="38100" dist="38100" dir="2700000" algn="tl">
                  <a:srgbClr val="C0C0C0"/>
                </a:outerShdw>
              </a:effectLst>
              <a:latin typeface="Calibri" pitchFamily="34" charset="0"/>
            </a:endParaRPr>
          </a:p>
          <a:p>
            <a:pPr algn="ctr"/>
            <a:r>
              <a:rPr lang="en-US" sz="2400" b="1">
                <a:solidFill>
                  <a:srgbClr val="767560"/>
                </a:solidFill>
                <a:effectLst>
                  <a:outerShdw blurRad="38100" dist="38100" dir="2700000" algn="tl">
                    <a:srgbClr val="C0C0C0"/>
                  </a:outerShdw>
                </a:effectLst>
                <a:latin typeface="Calibri" pitchFamily="34" charset="0"/>
              </a:rPr>
              <a:t>ESSENTIALS</a:t>
            </a:r>
          </a:p>
        </p:txBody>
      </p:sp>
      <p:sp>
        <p:nvSpPr>
          <p:cNvPr id="26627" name="TextBox 4"/>
          <p:cNvSpPr txBox="1">
            <a:spLocks noChangeArrowheads="1"/>
          </p:cNvSpPr>
          <p:nvPr/>
        </p:nvSpPr>
        <p:spPr bwMode="auto">
          <a:xfrm>
            <a:off x="0" y="2971800"/>
            <a:ext cx="8001000" cy="1235075"/>
          </a:xfrm>
          <a:prstGeom prst="rect">
            <a:avLst/>
          </a:prstGeom>
          <a:noFill/>
          <a:ln w="9525">
            <a:noFill/>
            <a:miter lim="800000"/>
            <a:headEnd/>
            <a:tailEnd/>
          </a:ln>
        </p:spPr>
        <p:txBody>
          <a:bodyPr>
            <a:spAutoFit/>
          </a:bodyPr>
          <a:lstStyle/>
          <a:p>
            <a:pPr marL="742950" lvl="1" indent="-285750" algn="ctr" defTabSz="1017588">
              <a:buFont typeface="Arial" charset="0"/>
              <a:buChar char="•"/>
            </a:pPr>
            <a:r>
              <a:rPr lang="en-US" sz="2500" b="1">
                <a:solidFill>
                  <a:srgbClr val="73725C"/>
                </a:solidFill>
                <a:latin typeface="Calibri" pitchFamily="34" charset="0"/>
              </a:rPr>
              <a:t>Alter the way you experience the aging process</a:t>
            </a:r>
          </a:p>
          <a:p>
            <a:pPr marL="742950" lvl="1" indent="-285750" algn="ctr" defTabSz="1017588">
              <a:buFont typeface="Arial" charset="0"/>
              <a:buChar char="•"/>
            </a:pPr>
            <a:r>
              <a:rPr lang="en-US" sz="2500" b="1">
                <a:solidFill>
                  <a:srgbClr val="73725C"/>
                </a:solidFill>
                <a:latin typeface="Calibri" pitchFamily="34" charset="0"/>
              </a:rPr>
              <a:t>Supports healthy cardiovascular system</a:t>
            </a:r>
          </a:p>
          <a:p>
            <a:pPr marL="742950" lvl="1" indent="-285750" algn="ctr" defTabSz="1017588">
              <a:buFont typeface="Arial" charset="0"/>
              <a:buChar char="•"/>
            </a:pPr>
            <a:r>
              <a:rPr lang="en-US" sz="2500" b="1">
                <a:solidFill>
                  <a:srgbClr val="73725C"/>
                </a:solidFill>
                <a:latin typeface="Calibri" pitchFamily="34" charset="0"/>
              </a:rPr>
              <a:t>Assists in stabilizing blood sugar levels</a:t>
            </a:r>
          </a:p>
        </p:txBody>
      </p:sp>
      <p:sp>
        <p:nvSpPr>
          <p:cNvPr id="26628" name="TextBox 3"/>
          <p:cNvSpPr txBox="1">
            <a:spLocks noChangeArrowheads="1"/>
          </p:cNvSpPr>
          <p:nvPr/>
        </p:nvSpPr>
        <p:spPr bwMode="auto">
          <a:xfrm>
            <a:off x="2286000" y="4572000"/>
            <a:ext cx="4343400" cy="473075"/>
          </a:xfrm>
          <a:prstGeom prst="rect">
            <a:avLst/>
          </a:prstGeom>
          <a:noFill/>
          <a:ln w="9525">
            <a:noFill/>
            <a:miter lim="800000"/>
            <a:headEnd/>
            <a:tailEnd/>
          </a:ln>
        </p:spPr>
        <p:txBody>
          <a:bodyPr>
            <a:spAutoFit/>
          </a:bodyPr>
          <a:lstStyle/>
          <a:p>
            <a:pPr defTabSz="1017588"/>
            <a:r>
              <a:rPr lang="en-US" sz="2500" u="sng">
                <a:solidFill>
                  <a:srgbClr val="73725C"/>
                </a:solidFill>
                <a:latin typeface="Calibri" pitchFamily="34" charset="0"/>
                <a:cs typeface="Times New Roman" pitchFamily="18" charset="0"/>
              </a:rPr>
              <a:t>Qore</a:t>
            </a:r>
            <a:r>
              <a:rPr lang="en-US" sz="1500" u="sng" baseline="80000">
                <a:solidFill>
                  <a:srgbClr val="73725C"/>
                </a:solidFill>
                <a:latin typeface="Calibri" pitchFamily="34" charset="0"/>
                <a:cs typeface="Times New Roman" pitchFamily="18" charset="0"/>
              </a:rPr>
              <a:t>TM</a:t>
            </a:r>
            <a:r>
              <a:rPr lang="en-US" sz="2500" u="sng">
                <a:solidFill>
                  <a:srgbClr val="73725C"/>
                </a:solidFill>
                <a:latin typeface="Calibri" pitchFamily="34" charset="0"/>
                <a:cs typeface="Times New Roman" pitchFamily="18" charset="0"/>
              </a:rPr>
              <a:t> Essentials Ingredients</a:t>
            </a:r>
          </a:p>
        </p:txBody>
      </p:sp>
      <p:sp>
        <p:nvSpPr>
          <p:cNvPr id="26629" name="Text Box 9"/>
          <p:cNvSpPr txBox="1">
            <a:spLocks noChangeArrowheads="1"/>
          </p:cNvSpPr>
          <p:nvPr/>
        </p:nvSpPr>
        <p:spPr bwMode="auto">
          <a:xfrm>
            <a:off x="1600200" y="5257800"/>
            <a:ext cx="6019800" cy="1192213"/>
          </a:xfrm>
          <a:prstGeom prst="rect">
            <a:avLst/>
          </a:prstGeom>
          <a:noFill/>
          <a:ln w="9525">
            <a:noFill/>
            <a:miter lim="800000"/>
            <a:headEnd/>
            <a:tailEnd/>
          </a:ln>
        </p:spPr>
        <p:txBody>
          <a:bodyPr>
            <a:spAutoFit/>
          </a:bodyPr>
          <a:lstStyle/>
          <a:p>
            <a:pPr>
              <a:spcBef>
                <a:spcPct val="50000"/>
              </a:spcBef>
              <a:buFontTx/>
              <a:buChar char="•"/>
            </a:pPr>
            <a:r>
              <a:rPr lang="en-US" b="1">
                <a:solidFill>
                  <a:srgbClr val="73725C"/>
                </a:solidFill>
              </a:rPr>
              <a:t> White Korean Ginseng</a:t>
            </a:r>
          </a:p>
          <a:p>
            <a:pPr>
              <a:spcBef>
                <a:spcPct val="50000"/>
              </a:spcBef>
              <a:buFontTx/>
              <a:buChar char="•"/>
            </a:pPr>
            <a:r>
              <a:rPr lang="en-US" b="1">
                <a:solidFill>
                  <a:srgbClr val="73725C"/>
                </a:solidFill>
              </a:rPr>
              <a:t> Skull Cap</a:t>
            </a:r>
          </a:p>
          <a:p>
            <a:pPr>
              <a:spcBef>
                <a:spcPct val="50000"/>
              </a:spcBef>
              <a:buFontTx/>
              <a:buChar char="•"/>
            </a:pPr>
            <a:r>
              <a:rPr lang="en-US" b="1">
                <a:solidFill>
                  <a:srgbClr val="73725C"/>
                </a:solidFill>
              </a:rPr>
              <a:t> The Immortality Herb (Gynostemma Pentaphylum)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anim calcmode="lin" valueType="num">
                                      <p:cBhvr>
                                        <p:cTn id="8" dur="1000" fill="hold"/>
                                        <p:tgtEl>
                                          <p:spTgt spid="30726"/>
                                        </p:tgtEl>
                                        <p:attrNameLst>
                                          <p:attrName>ppt_x</p:attrName>
                                        </p:attrNameLst>
                                      </p:cBhvr>
                                      <p:tavLst>
                                        <p:tav tm="0">
                                          <p:val>
                                            <p:strVal val="#ppt_x"/>
                                          </p:val>
                                        </p:tav>
                                        <p:tav tm="100000">
                                          <p:val>
                                            <p:strVal val="#ppt_x"/>
                                          </p:val>
                                        </p:tav>
                                      </p:tavLst>
                                    </p:anim>
                                    <p:anim calcmode="lin" valueType="num">
                                      <p:cBhvr>
                                        <p:cTn id="9" dur="900" decel="100000" fill="hold"/>
                                        <p:tgtEl>
                                          <p:spTgt spid="307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6"/>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1"/>
          <p:cNvSpPr>
            <a:spLocks noChangeArrowheads="1"/>
          </p:cNvSpPr>
          <p:nvPr/>
        </p:nvSpPr>
        <p:spPr bwMode="auto">
          <a:xfrm>
            <a:off x="228600" y="457200"/>
            <a:ext cx="8229600" cy="1098550"/>
          </a:xfrm>
          <a:prstGeom prst="rect">
            <a:avLst/>
          </a:prstGeom>
          <a:noFill/>
          <a:ln w="9525">
            <a:noFill/>
            <a:miter lim="800000"/>
            <a:headEnd/>
            <a:tailEnd/>
          </a:ln>
        </p:spPr>
        <p:txBody>
          <a:bodyPr>
            <a:spAutoFit/>
          </a:bodyPr>
          <a:lstStyle/>
          <a:p>
            <a:pPr marL="808038" lvl="1" indent="-350838"/>
            <a:endParaRPr lang="en-US" sz="3000">
              <a:solidFill>
                <a:schemeClr val="bg2"/>
              </a:solidFill>
              <a:latin typeface="Gotham Book"/>
            </a:endParaRPr>
          </a:p>
          <a:p>
            <a:pPr algn="ctr"/>
            <a:r>
              <a:rPr lang="en-US" sz="3600" b="1" u="sng">
                <a:solidFill>
                  <a:srgbClr val="C1D72D"/>
                </a:solidFill>
                <a:latin typeface="Calibri" pitchFamily="34" charset="0"/>
              </a:rPr>
              <a:t>Free Every Third Month!</a:t>
            </a:r>
          </a:p>
        </p:txBody>
      </p:sp>
      <p:sp>
        <p:nvSpPr>
          <p:cNvPr id="32771" name="PPTShape_0"/>
          <p:cNvSpPr txBox="1">
            <a:spLocks noChangeArrowheads="1"/>
          </p:cNvSpPr>
          <p:nvPr/>
        </p:nvSpPr>
        <p:spPr bwMode="auto">
          <a:xfrm>
            <a:off x="457200" y="4343400"/>
            <a:ext cx="5257800" cy="838200"/>
          </a:xfrm>
          <a:prstGeom prst="rect">
            <a:avLst/>
          </a:prstGeom>
          <a:noFill/>
          <a:ln w="9525">
            <a:noFill/>
            <a:miter lim="800000"/>
            <a:headEnd/>
            <a:tailEnd/>
          </a:ln>
        </p:spPr>
        <p:txBody>
          <a:bodyPr anchor="ctr"/>
          <a:lstStyle/>
          <a:p>
            <a:pPr>
              <a:defRPr/>
            </a:pPr>
            <a:r>
              <a:rPr lang="en-US" sz="2800" b="1">
                <a:solidFill>
                  <a:srgbClr val="767560"/>
                </a:solidFill>
                <a:effectLst>
                  <a:outerShdw blurRad="38100" dist="38100" dir="2700000" algn="tl">
                    <a:srgbClr val="C0C0C0"/>
                  </a:outerShdw>
                </a:effectLst>
                <a:latin typeface="Arial" pitchFamily="34" charset="0"/>
                <a:ea typeface="+mn-ea"/>
                <a:cs typeface="Arial" pitchFamily="34" charset="0"/>
              </a:rPr>
              <a:t>QORE™ DEFENSE</a:t>
            </a:r>
          </a:p>
        </p:txBody>
      </p:sp>
      <p:sp>
        <p:nvSpPr>
          <p:cNvPr id="32773" name="Rectangle 7"/>
          <p:cNvSpPr txBox="1">
            <a:spLocks noChangeArrowheads="1"/>
          </p:cNvSpPr>
          <p:nvPr/>
        </p:nvSpPr>
        <p:spPr bwMode="auto">
          <a:xfrm>
            <a:off x="457200" y="2286000"/>
            <a:ext cx="6172200" cy="1295400"/>
          </a:xfrm>
          <a:prstGeom prst="rect">
            <a:avLst/>
          </a:prstGeom>
          <a:noFill/>
          <a:ln w="9525">
            <a:noFill/>
            <a:miter lim="800000"/>
            <a:headEnd/>
            <a:tailEnd/>
          </a:ln>
        </p:spPr>
        <p:txBody>
          <a:bodyPr/>
          <a:lstStyle/>
          <a:p>
            <a:pPr marL="342900" indent="-342900">
              <a:spcAft>
                <a:spcPts val="1800"/>
              </a:spcAft>
              <a:buFontTx/>
              <a:buChar char="•"/>
            </a:pPr>
            <a:r>
              <a:rPr lang="en-US" sz="2000" b="1">
                <a:solidFill>
                  <a:srgbClr val="767560"/>
                </a:solidFill>
              </a:rPr>
              <a:t>Detoxifies the body from heavy metals, radioactive elements and free radicals </a:t>
            </a:r>
          </a:p>
          <a:p>
            <a:pPr marL="342900" indent="-342900">
              <a:lnSpc>
                <a:spcPct val="90000"/>
              </a:lnSpc>
              <a:spcAft>
                <a:spcPts val="1800"/>
              </a:spcAft>
              <a:buFontTx/>
              <a:buChar char="•"/>
            </a:pPr>
            <a:r>
              <a:rPr lang="en-US" sz="2000" b="1">
                <a:solidFill>
                  <a:srgbClr val="767560"/>
                </a:solidFill>
              </a:rPr>
              <a:t>Binds toxins to prevent re-absorption</a:t>
            </a:r>
            <a:endParaRPr lang="en-US" sz="2800" b="1">
              <a:solidFill>
                <a:srgbClr val="767560"/>
              </a:solidFill>
            </a:endParaRPr>
          </a:p>
        </p:txBody>
      </p:sp>
      <p:sp>
        <p:nvSpPr>
          <p:cNvPr id="32774" name="PPTShape_1"/>
          <p:cNvSpPr txBox="1">
            <a:spLocks noChangeArrowheads="1"/>
          </p:cNvSpPr>
          <p:nvPr/>
        </p:nvSpPr>
        <p:spPr bwMode="auto">
          <a:xfrm>
            <a:off x="457200" y="5029200"/>
            <a:ext cx="6172200" cy="1905000"/>
          </a:xfrm>
          <a:prstGeom prst="rect">
            <a:avLst/>
          </a:prstGeom>
          <a:noFill/>
          <a:ln w="9525">
            <a:noFill/>
            <a:miter lim="800000"/>
            <a:headEnd/>
            <a:tailEnd/>
          </a:ln>
        </p:spPr>
        <p:txBody>
          <a:bodyPr/>
          <a:lstStyle/>
          <a:p>
            <a:pPr marL="342900" indent="-342900">
              <a:spcAft>
                <a:spcPts val="1800"/>
              </a:spcAft>
              <a:buFontTx/>
              <a:buChar char="•"/>
              <a:defRPr/>
            </a:pPr>
            <a:r>
              <a:rPr lang="en-US" sz="2000" b="1" dirty="0">
                <a:solidFill>
                  <a:srgbClr val="767560"/>
                </a:solidFill>
                <a:latin typeface="Arial" pitchFamily="34" charset="0"/>
                <a:ea typeface="+mn-ea"/>
                <a:cs typeface="Arial" pitchFamily="34" charset="0"/>
              </a:rPr>
              <a:t>Blend of 6 medicinal mushrooms</a:t>
            </a:r>
          </a:p>
          <a:p>
            <a:pPr marL="342900" indent="-342900">
              <a:spcAft>
                <a:spcPts val="1800"/>
              </a:spcAft>
              <a:buFontTx/>
              <a:buChar char="•"/>
              <a:defRPr/>
            </a:pPr>
            <a:r>
              <a:rPr lang="en-US" sz="2000" b="1" dirty="0">
                <a:solidFill>
                  <a:srgbClr val="767560"/>
                </a:solidFill>
                <a:latin typeface="Arial" pitchFamily="34" charset="0"/>
                <a:ea typeface="+mn-ea"/>
                <a:cs typeface="Arial" pitchFamily="34" charset="0"/>
              </a:rPr>
              <a:t>Supports healthy immune function</a:t>
            </a:r>
          </a:p>
          <a:p>
            <a:pPr marL="342900" indent="-342900">
              <a:spcAft>
                <a:spcPts val="1800"/>
              </a:spcAft>
              <a:buFontTx/>
              <a:buChar char="•"/>
              <a:defRPr/>
            </a:pPr>
            <a:r>
              <a:rPr lang="en-US" sz="2000" b="1" dirty="0">
                <a:solidFill>
                  <a:srgbClr val="767560"/>
                </a:solidFill>
                <a:latin typeface="Arial" pitchFamily="34" charset="0"/>
                <a:ea typeface="+mn-ea"/>
                <a:cs typeface="Arial" pitchFamily="34" charset="0"/>
              </a:rPr>
              <a:t>Protects against chronic infection</a:t>
            </a:r>
          </a:p>
          <a:p>
            <a:pPr marL="342900" indent="-342900">
              <a:spcAft>
                <a:spcPts val="1800"/>
              </a:spcAft>
              <a:defRPr/>
            </a:pPr>
            <a:endParaRPr lang="en-US" sz="2800" b="1" dirty="0">
              <a:solidFill>
                <a:srgbClr val="767560"/>
              </a:solidFill>
              <a:effectLst>
                <a:outerShdw blurRad="38100" dist="38100" dir="2700000" algn="tl">
                  <a:srgbClr val="C0C0C0"/>
                </a:outerShdw>
              </a:effectLst>
              <a:latin typeface="Arial" pitchFamily="34" charset="0"/>
              <a:ea typeface="+mn-ea"/>
              <a:cs typeface="Arial" pitchFamily="34" charset="0"/>
            </a:endParaRPr>
          </a:p>
        </p:txBody>
      </p:sp>
      <p:sp>
        <p:nvSpPr>
          <p:cNvPr id="32775" name="Rectangle 2"/>
          <p:cNvSpPr txBox="1">
            <a:spLocks noChangeArrowheads="1"/>
          </p:cNvSpPr>
          <p:nvPr/>
        </p:nvSpPr>
        <p:spPr bwMode="auto">
          <a:xfrm>
            <a:off x="457200" y="1600200"/>
            <a:ext cx="7772400" cy="838200"/>
          </a:xfrm>
          <a:prstGeom prst="rect">
            <a:avLst/>
          </a:prstGeom>
          <a:noFill/>
          <a:ln w="9525">
            <a:noFill/>
            <a:miter lim="800000"/>
            <a:headEnd/>
            <a:tailEnd/>
          </a:ln>
        </p:spPr>
        <p:txBody>
          <a:bodyPr anchor="ctr"/>
          <a:lstStyle/>
          <a:p>
            <a:pPr>
              <a:defRPr/>
            </a:pPr>
            <a:r>
              <a:rPr lang="en-US" sz="2800" b="1">
                <a:solidFill>
                  <a:srgbClr val="767560"/>
                </a:solidFill>
                <a:effectLst>
                  <a:outerShdw blurRad="38100" dist="38100" dir="2700000" algn="tl">
                    <a:srgbClr val="C0C0C0"/>
                  </a:outerShdw>
                </a:effectLst>
                <a:latin typeface="Arial" pitchFamily="34" charset="0"/>
                <a:ea typeface="+mn-ea"/>
                <a:cs typeface="Arial" pitchFamily="34" charset="0"/>
              </a:rPr>
              <a:t>QORE™ DETOX</a:t>
            </a:r>
          </a:p>
        </p:txBody>
      </p:sp>
      <p:pic>
        <p:nvPicPr>
          <p:cNvPr id="32777" name="Picture 9" descr="qoreppt"/>
          <p:cNvPicPr>
            <a:picLocks noChangeAspect="1" noChangeArrowheads="1"/>
          </p:cNvPicPr>
          <p:nvPr/>
        </p:nvPicPr>
        <p:blipFill>
          <a:blip r:embed="rId4"/>
          <a:srcRect/>
          <a:stretch>
            <a:fillRect/>
          </a:stretch>
        </p:blipFill>
        <p:spPr bwMode="auto">
          <a:xfrm>
            <a:off x="6400800" y="4572000"/>
            <a:ext cx="1754188" cy="1828800"/>
          </a:xfrm>
          <a:prstGeom prst="rect">
            <a:avLst/>
          </a:prstGeom>
          <a:noFill/>
          <a:ln w="9525">
            <a:noFill/>
            <a:miter lim="800000"/>
            <a:headEnd/>
            <a:tailEnd/>
          </a:ln>
        </p:spPr>
      </p:pic>
      <p:pic>
        <p:nvPicPr>
          <p:cNvPr id="28679" name="Picture 11" descr="Detox Pic"/>
          <p:cNvPicPr>
            <a:picLocks noChangeAspect="1" noChangeArrowheads="1"/>
          </p:cNvPicPr>
          <p:nvPr/>
        </p:nvPicPr>
        <p:blipFill>
          <a:blip r:embed="rId5" cstate="print"/>
          <a:srcRect/>
          <a:stretch>
            <a:fillRect/>
          </a:stretch>
        </p:blipFill>
        <p:spPr bwMode="auto">
          <a:xfrm>
            <a:off x="6400800" y="1600200"/>
            <a:ext cx="1836738" cy="2057400"/>
          </a:xfrm>
          <a:prstGeom prst="rect">
            <a:avLst/>
          </a:prstGeom>
          <a:noFill/>
          <a:ln w="9525">
            <a:noFill/>
            <a:miter lim="800000"/>
            <a:headEnd/>
            <a:tailEnd/>
          </a:ln>
        </p:spPr>
      </p:pic>
      <p:sp>
        <p:nvSpPr>
          <p:cNvPr id="28680" name="Text Box 12"/>
          <p:cNvSpPr txBox="1">
            <a:spLocks noChangeArrowheads="1"/>
          </p:cNvSpPr>
          <p:nvPr/>
        </p:nvSpPr>
        <p:spPr bwMode="auto">
          <a:xfrm>
            <a:off x="1143000" y="3657600"/>
            <a:ext cx="2057400" cy="641350"/>
          </a:xfrm>
          <a:prstGeom prst="rect">
            <a:avLst/>
          </a:prstGeom>
          <a:noFill/>
          <a:ln w="9525">
            <a:noFill/>
            <a:miter lim="800000"/>
            <a:headEnd/>
            <a:tailEnd/>
          </a:ln>
        </p:spPr>
        <p:txBody>
          <a:bodyPr>
            <a:spAutoFit/>
          </a:bodyPr>
          <a:lstStyle/>
          <a:p>
            <a:pPr>
              <a:spcBef>
                <a:spcPct val="50000"/>
              </a:spcBef>
            </a:pPr>
            <a:r>
              <a:rPr lang="en-US" sz="3600" b="1" i="1" u="sng">
                <a:solidFill>
                  <a:srgbClr val="C1D72D"/>
                </a:solidFill>
                <a:latin typeface="Calibri" pitchFamily="34" charset="0"/>
              </a:rPr>
              <a:t>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900" decel="100000" fill="hold"/>
                                        <p:tgtEl>
                                          <p:spTgt spid="327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2773"/>
                                        </p:tgtEl>
                                        <p:attrNameLst>
                                          <p:attrName>style.visibility</p:attrName>
                                        </p:attrNameLst>
                                      </p:cBhvr>
                                      <p:to>
                                        <p:strVal val="visible"/>
                                      </p:to>
                                    </p:set>
                                    <p:animEffect transition="in" filter="fade">
                                      <p:cBhvr>
                                        <p:cTn id="14" dur="1000"/>
                                        <p:tgtEl>
                                          <p:spTgt spid="32773"/>
                                        </p:tgtEl>
                                      </p:cBhvr>
                                    </p:animEffect>
                                    <p:anim calcmode="lin" valueType="num">
                                      <p:cBhvr>
                                        <p:cTn id="15" dur="1000" fill="hold"/>
                                        <p:tgtEl>
                                          <p:spTgt spid="32773"/>
                                        </p:tgtEl>
                                        <p:attrNameLst>
                                          <p:attrName>ppt_x</p:attrName>
                                        </p:attrNameLst>
                                      </p:cBhvr>
                                      <p:tavLst>
                                        <p:tav tm="0">
                                          <p:val>
                                            <p:strVal val="#ppt_x"/>
                                          </p:val>
                                        </p:tav>
                                        <p:tav tm="100000">
                                          <p:val>
                                            <p:strVal val="#ppt_x"/>
                                          </p:val>
                                        </p:tav>
                                      </p:tavLst>
                                    </p:anim>
                                    <p:anim calcmode="lin" valueType="num">
                                      <p:cBhvr>
                                        <p:cTn id="16" dur="900" decel="100000" fill="hold"/>
                                        <p:tgtEl>
                                          <p:spTgt spid="3277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277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2771"/>
                                        </p:tgtEl>
                                        <p:attrNameLst>
                                          <p:attrName>style.visibility</p:attrName>
                                        </p:attrNameLst>
                                      </p:cBhvr>
                                      <p:to>
                                        <p:strVal val="visible"/>
                                      </p:to>
                                    </p:set>
                                    <p:animEffect transition="in" filter="fade">
                                      <p:cBhvr>
                                        <p:cTn id="21" dur="1000"/>
                                        <p:tgtEl>
                                          <p:spTgt spid="32771"/>
                                        </p:tgtEl>
                                      </p:cBhvr>
                                    </p:animEffect>
                                    <p:anim calcmode="lin" valueType="num">
                                      <p:cBhvr>
                                        <p:cTn id="22" dur="1000" fill="hold"/>
                                        <p:tgtEl>
                                          <p:spTgt spid="32771"/>
                                        </p:tgtEl>
                                        <p:attrNameLst>
                                          <p:attrName>ppt_x</p:attrName>
                                        </p:attrNameLst>
                                      </p:cBhvr>
                                      <p:tavLst>
                                        <p:tav tm="0">
                                          <p:val>
                                            <p:strVal val="#ppt_x"/>
                                          </p:val>
                                        </p:tav>
                                        <p:tav tm="100000">
                                          <p:val>
                                            <p:strVal val="#ppt_x"/>
                                          </p:val>
                                        </p:tav>
                                      </p:tavLst>
                                    </p:anim>
                                    <p:anim calcmode="lin" valueType="num">
                                      <p:cBhvr>
                                        <p:cTn id="23" dur="900" decel="100000" fill="hold"/>
                                        <p:tgtEl>
                                          <p:spTgt spid="3277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2771"/>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2774"/>
                                        </p:tgtEl>
                                        <p:attrNameLst>
                                          <p:attrName>style.visibility</p:attrName>
                                        </p:attrNameLst>
                                      </p:cBhvr>
                                      <p:to>
                                        <p:strVal val="visible"/>
                                      </p:to>
                                    </p:set>
                                    <p:animEffect transition="in" filter="fade">
                                      <p:cBhvr>
                                        <p:cTn id="28" dur="1000"/>
                                        <p:tgtEl>
                                          <p:spTgt spid="32774"/>
                                        </p:tgtEl>
                                      </p:cBhvr>
                                    </p:animEffect>
                                    <p:anim calcmode="lin" valueType="num">
                                      <p:cBhvr>
                                        <p:cTn id="29" dur="1000" fill="hold"/>
                                        <p:tgtEl>
                                          <p:spTgt spid="32774"/>
                                        </p:tgtEl>
                                        <p:attrNameLst>
                                          <p:attrName>ppt_x</p:attrName>
                                        </p:attrNameLst>
                                      </p:cBhvr>
                                      <p:tavLst>
                                        <p:tav tm="0">
                                          <p:val>
                                            <p:strVal val="#ppt_x"/>
                                          </p:val>
                                        </p:tav>
                                        <p:tav tm="100000">
                                          <p:val>
                                            <p:strVal val="#ppt_x"/>
                                          </p:val>
                                        </p:tav>
                                      </p:tavLst>
                                    </p:anim>
                                    <p:anim calcmode="lin" valueType="num">
                                      <p:cBhvr>
                                        <p:cTn id="30" dur="900" decel="100000" fill="hold"/>
                                        <p:tgtEl>
                                          <p:spTgt spid="3277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774"/>
                                        </p:tgtEl>
                                        <p:attrNameLst>
                                          <p:attrName>ppt_y</p:attrName>
                                        </p:attrNameLst>
                                      </p:cBhvr>
                                      <p:tavLst>
                                        <p:tav tm="0">
                                          <p:val>
                                            <p:strVal val="#ppt_y-.03"/>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32777"/>
                                        </p:tgtEl>
                                        <p:attrNameLst>
                                          <p:attrName>style.visibility</p:attrName>
                                        </p:attrNameLst>
                                      </p:cBhvr>
                                      <p:to>
                                        <p:strVal val="visible"/>
                                      </p:to>
                                    </p:set>
                                    <p:animEffect transition="in" filter="fade">
                                      <p:cBhvr>
                                        <p:cTn id="34" dur="20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3" grpId="0"/>
      <p:bldP spid="32774" grpId="0"/>
      <p:bldP spid="3277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txBox="1">
            <a:spLocks noChangeArrowheads="1"/>
          </p:cNvSpPr>
          <p:nvPr/>
        </p:nvSpPr>
        <p:spPr bwMode="auto">
          <a:xfrm>
            <a:off x="685800" y="1066800"/>
            <a:ext cx="7772400" cy="838200"/>
          </a:xfrm>
          <a:prstGeom prst="rect">
            <a:avLst/>
          </a:prstGeom>
          <a:noFill/>
          <a:ln w="9525">
            <a:noFill/>
            <a:miter lim="800000"/>
            <a:headEnd/>
            <a:tailEnd/>
          </a:ln>
        </p:spPr>
        <p:txBody>
          <a:bodyPr anchor="ctr"/>
          <a:lstStyle/>
          <a:p>
            <a:endParaRPr lang="en-US" sz="3200">
              <a:solidFill>
                <a:schemeClr val="folHlink"/>
              </a:solidFill>
              <a:latin typeface="Gotham-Book"/>
            </a:endParaRPr>
          </a:p>
        </p:txBody>
      </p:sp>
      <p:sp>
        <p:nvSpPr>
          <p:cNvPr id="45059" name="Rectangle 7"/>
          <p:cNvSpPr>
            <a:spLocks noGrp="1" noChangeArrowheads="1"/>
          </p:cNvSpPr>
          <p:nvPr>
            <p:ph idx="4294967295"/>
          </p:nvPr>
        </p:nvSpPr>
        <p:spPr>
          <a:xfrm>
            <a:off x="4648200" y="1981200"/>
            <a:ext cx="4267200" cy="1905000"/>
          </a:xfrm>
        </p:spPr>
        <p:txBody>
          <a:bodyPr/>
          <a:lstStyle/>
          <a:p>
            <a:pPr eaLnBrk="1" hangingPunct="1">
              <a:spcBef>
                <a:spcPct val="0"/>
              </a:spcBef>
              <a:spcAft>
                <a:spcPts val="1800"/>
              </a:spcAft>
              <a:defRPr/>
            </a:pPr>
            <a:r>
              <a:rPr lang="en-US" sz="2000" smtClean="0">
                <a:latin typeface="Arial" charset="0"/>
                <a:cs typeface="Arial" charset="0"/>
              </a:rPr>
              <a:t>Backed by 30 years of research and over 100 published scientific studies</a:t>
            </a:r>
          </a:p>
          <a:p>
            <a:pPr>
              <a:spcBef>
                <a:spcPct val="0"/>
              </a:spcBef>
              <a:spcAft>
                <a:spcPts val="1800"/>
              </a:spcAft>
              <a:defRPr/>
            </a:pPr>
            <a:r>
              <a:rPr lang="en-US" sz="2000" smtClean="0">
                <a:latin typeface="Arial" charset="0"/>
                <a:cs typeface="Arial" charset="0"/>
              </a:rPr>
              <a:t>Nearly 75% of the US Population is Overweight.</a:t>
            </a:r>
          </a:p>
          <a:p>
            <a:pPr eaLnBrk="1" hangingPunct="1">
              <a:spcBef>
                <a:spcPct val="0"/>
              </a:spcBef>
              <a:spcAft>
                <a:spcPts val="1800"/>
              </a:spcAft>
              <a:defRPr/>
            </a:pPr>
            <a:endParaRPr lang="en-US" sz="2000" smtClean="0">
              <a:effectLst>
                <a:outerShdw blurRad="38100" dist="38100" dir="2700000" algn="tl">
                  <a:srgbClr val="C0C0C0"/>
                </a:outerShdw>
              </a:effectLst>
              <a:latin typeface="Arial" charset="0"/>
              <a:cs typeface="Arial" charset="0"/>
            </a:endParaRPr>
          </a:p>
        </p:txBody>
      </p:sp>
      <p:grpSp>
        <p:nvGrpSpPr>
          <p:cNvPr id="30723" name="Group 10"/>
          <p:cNvGrpSpPr>
            <a:grpSpLocks/>
          </p:cNvGrpSpPr>
          <p:nvPr>
            <p:custDataLst>
              <p:tags r:id="rId2"/>
            </p:custDataLst>
          </p:nvPr>
        </p:nvGrpSpPr>
        <p:grpSpPr bwMode="auto">
          <a:xfrm>
            <a:off x="381000" y="379413"/>
            <a:ext cx="6473825" cy="1601787"/>
            <a:chOff x="838202" y="390714"/>
            <a:chExt cx="6474241" cy="1602245"/>
          </a:xfrm>
        </p:grpSpPr>
        <p:pic>
          <p:nvPicPr>
            <p:cNvPr id="30726" name="Picture 5" descr="C:\Users\User\Desktop\METABOLIQ Wordmark Grey.jpg"/>
            <p:cNvPicPr>
              <a:picLocks noChangeAspect="1" noChangeArrowheads="1"/>
            </p:cNvPicPr>
            <p:nvPr/>
          </p:nvPicPr>
          <p:blipFill>
            <a:blip r:embed="rId6"/>
            <a:srcRect/>
            <a:stretch>
              <a:fillRect/>
            </a:stretch>
          </p:blipFill>
          <p:spPr bwMode="auto">
            <a:xfrm>
              <a:off x="838202" y="1143000"/>
              <a:ext cx="3727609" cy="524352"/>
            </a:xfrm>
            <a:prstGeom prst="rect">
              <a:avLst/>
            </a:prstGeom>
            <a:noFill/>
            <a:ln w="9525">
              <a:noFill/>
              <a:miter lim="800000"/>
              <a:headEnd/>
              <a:tailEnd/>
            </a:ln>
          </p:spPr>
        </p:pic>
        <p:sp>
          <p:nvSpPr>
            <p:cNvPr id="30727" name="Rectangle 12"/>
            <p:cNvSpPr>
              <a:spLocks noChangeArrowheads="1"/>
            </p:cNvSpPr>
            <p:nvPr/>
          </p:nvSpPr>
          <p:spPr bwMode="auto">
            <a:xfrm>
              <a:off x="4472223" y="390714"/>
              <a:ext cx="2840220" cy="1602245"/>
            </a:xfrm>
            <a:prstGeom prst="rect">
              <a:avLst/>
            </a:prstGeom>
            <a:noFill/>
            <a:ln w="9525">
              <a:noFill/>
              <a:miter lim="800000"/>
              <a:headEnd/>
              <a:tailEnd/>
            </a:ln>
          </p:spPr>
          <p:txBody>
            <a:bodyPr wrap="none">
              <a:spAutoFit/>
            </a:bodyPr>
            <a:lstStyle/>
            <a:p>
              <a:pPr>
                <a:lnSpc>
                  <a:spcPct val="150000"/>
                </a:lnSpc>
              </a:pPr>
              <a:r>
                <a:rPr lang="en-US" sz="6600">
                  <a:solidFill>
                    <a:srgbClr val="C5C19D"/>
                  </a:solidFill>
                </a:rPr>
                <a:t>system</a:t>
              </a:r>
            </a:p>
          </p:txBody>
        </p:sp>
      </p:grpSp>
      <p:pic>
        <p:nvPicPr>
          <p:cNvPr id="2051" name="Picture 3" descr="C:\Users\User\Desktop\METABOLIQ Photo Shoot Jan 26 2010\METABOLIQ Burn Box and Contents Chocolate Small.jpg"/>
          <p:cNvPicPr>
            <a:picLocks noChangeAspect="1" noChangeArrowheads="1"/>
          </p:cNvPicPr>
          <p:nvPr>
            <p:custDataLst>
              <p:tags r:id="rId3"/>
            </p:custDataLst>
          </p:nvPr>
        </p:nvPicPr>
        <p:blipFill>
          <a:blip r:embed="rId7" cstate="print"/>
          <a:srcRect/>
          <a:stretch>
            <a:fillRect/>
          </a:stretch>
        </p:blipFill>
        <p:spPr bwMode="auto">
          <a:xfrm>
            <a:off x="276224" y="1905000"/>
            <a:ext cx="4219576" cy="4114799"/>
          </a:xfrm>
          <a:prstGeom prst="rect">
            <a:avLst/>
          </a:prstGeom>
          <a:ln>
            <a:noFill/>
          </a:ln>
          <a:effectLst>
            <a:softEdge rad="112500"/>
          </a:effectLst>
        </p:spPr>
      </p:pic>
      <p:pic>
        <p:nvPicPr>
          <p:cNvPr id="30725" name="Picture 8" descr="Shakeyourselfslim_logo_png_qnews"/>
          <p:cNvPicPr>
            <a:picLocks noChangeAspect="1" noChangeArrowheads="1"/>
          </p:cNvPicPr>
          <p:nvPr/>
        </p:nvPicPr>
        <p:blipFill>
          <a:blip r:embed="rId8"/>
          <a:srcRect/>
          <a:stretch>
            <a:fillRect/>
          </a:stretch>
        </p:blipFill>
        <p:spPr bwMode="auto">
          <a:xfrm>
            <a:off x="5486400" y="3886200"/>
            <a:ext cx="2727325" cy="2743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50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5059">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4505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4505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C:\Users\User\Desktop\METABOLIQ Photo Shoot Jan 26 2010\Shake Package Vanilla Small for PPT.jpg"/>
          <p:cNvPicPr>
            <a:picLocks noChangeAspect="1" noChangeArrowheads="1"/>
          </p:cNvPicPr>
          <p:nvPr>
            <p:custDataLst>
              <p:tags r:id="rId2"/>
            </p:custDataLst>
          </p:nvPr>
        </p:nvPicPr>
        <p:blipFill>
          <a:blip r:embed="rId7"/>
          <a:srcRect/>
          <a:stretch>
            <a:fillRect/>
          </a:stretch>
        </p:blipFill>
        <p:spPr bwMode="auto">
          <a:xfrm>
            <a:off x="6400800" y="2057400"/>
            <a:ext cx="2243138" cy="2898775"/>
          </a:xfrm>
          <a:prstGeom prst="rect">
            <a:avLst/>
          </a:prstGeom>
          <a:noFill/>
          <a:ln w="9525">
            <a:noFill/>
            <a:miter lim="800000"/>
            <a:headEnd/>
            <a:tailEnd/>
          </a:ln>
        </p:spPr>
      </p:pic>
      <p:sp>
        <p:nvSpPr>
          <p:cNvPr id="47107" name="Rectangle 7"/>
          <p:cNvSpPr txBox="1">
            <a:spLocks noChangeArrowheads="1"/>
          </p:cNvSpPr>
          <p:nvPr/>
        </p:nvSpPr>
        <p:spPr bwMode="auto">
          <a:xfrm>
            <a:off x="457200" y="2362200"/>
            <a:ext cx="5562600" cy="1905000"/>
          </a:xfrm>
          <a:prstGeom prst="rect">
            <a:avLst/>
          </a:prstGeom>
          <a:noFill/>
          <a:ln w="9525">
            <a:noFill/>
            <a:miter lim="800000"/>
            <a:headEnd/>
            <a:tailEnd/>
          </a:ln>
        </p:spPr>
        <p:txBody>
          <a:bodyPr/>
          <a:lstStyle/>
          <a:p>
            <a:pPr marL="342900" indent="-342900">
              <a:spcAft>
                <a:spcPts val="1800"/>
              </a:spcAft>
              <a:buFontTx/>
              <a:buChar char="•"/>
            </a:pPr>
            <a:r>
              <a:rPr lang="en-US" sz="2000" b="1">
                <a:solidFill>
                  <a:srgbClr val="767560"/>
                </a:solidFill>
                <a:effectLst>
                  <a:outerShdw blurRad="38100" dist="38100" dir="2700000" algn="tl">
                    <a:srgbClr val="C0C0C0"/>
                  </a:outerShdw>
                </a:effectLst>
              </a:rPr>
              <a:t>Burns Fat For 4 Hours While Building Muscle</a:t>
            </a:r>
          </a:p>
          <a:p>
            <a:pPr marL="342900" indent="-342900">
              <a:spcAft>
                <a:spcPts val="1800"/>
              </a:spcAft>
              <a:buFontTx/>
              <a:buChar char="•"/>
            </a:pPr>
            <a:r>
              <a:rPr lang="en-US" sz="2000" b="1">
                <a:solidFill>
                  <a:srgbClr val="767560"/>
                </a:solidFill>
                <a:effectLst>
                  <a:outerShdw blurRad="38100" dist="38100" dir="2700000" algn="tl">
                    <a:srgbClr val="C0C0C0"/>
                  </a:outerShdw>
                </a:effectLst>
              </a:rPr>
              <a:t>Complete Meal Replacement</a:t>
            </a:r>
          </a:p>
          <a:p>
            <a:pPr marL="342900" indent="-342900">
              <a:spcAft>
                <a:spcPts val="1800"/>
              </a:spcAft>
              <a:buFontTx/>
              <a:buChar char="•"/>
            </a:pPr>
            <a:r>
              <a:rPr lang="en-US" sz="2000" b="1">
                <a:solidFill>
                  <a:srgbClr val="767560"/>
                </a:solidFill>
                <a:effectLst>
                  <a:outerShdw blurRad="38100" dist="38100" dir="2700000" algn="tl">
                    <a:srgbClr val="C0C0C0"/>
                  </a:outerShdw>
                </a:effectLst>
              </a:rPr>
              <a:t>Save Money, Eat Healthier!</a:t>
            </a:r>
          </a:p>
          <a:p>
            <a:pPr marL="342900" indent="-342900">
              <a:spcAft>
                <a:spcPts val="1800"/>
              </a:spcAft>
              <a:buFontTx/>
              <a:buChar char="•"/>
            </a:pPr>
            <a:endParaRPr lang="en-US" sz="2000" b="1">
              <a:solidFill>
                <a:srgbClr val="767560"/>
              </a:solidFill>
              <a:effectLst>
                <a:outerShdw blurRad="38100" dist="38100" dir="2700000" algn="tl">
                  <a:srgbClr val="C0C0C0"/>
                </a:outerShdw>
              </a:effectLst>
            </a:endParaRPr>
          </a:p>
        </p:txBody>
      </p:sp>
      <p:sp>
        <p:nvSpPr>
          <p:cNvPr id="47108" name="Rectangle 2"/>
          <p:cNvSpPr txBox="1">
            <a:spLocks noChangeArrowheads="1"/>
          </p:cNvSpPr>
          <p:nvPr/>
        </p:nvSpPr>
        <p:spPr bwMode="auto">
          <a:xfrm>
            <a:off x="228600" y="1752600"/>
            <a:ext cx="7772400" cy="838200"/>
          </a:xfrm>
          <a:prstGeom prst="rect">
            <a:avLst/>
          </a:prstGeom>
          <a:noFill/>
          <a:ln w="9525">
            <a:noFill/>
            <a:miter lim="800000"/>
            <a:headEnd/>
            <a:tailEnd/>
          </a:ln>
        </p:spPr>
        <p:txBody>
          <a:bodyPr anchor="ctr"/>
          <a:lstStyle/>
          <a:p>
            <a:pPr>
              <a:defRPr/>
            </a:pPr>
            <a:r>
              <a:rPr lang="en-US" sz="3200" b="1">
                <a:solidFill>
                  <a:srgbClr val="767560"/>
                </a:solidFill>
                <a:effectLst>
                  <a:outerShdw blurRad="38100" dist="38100" dir="2700000" algn="tl">
                    <a:srgbClr val="C0C0C0"/>
                  </a:outerShdw>
                </a:effectLst>
                <a:latin typeface="Arial" pitchFamily="34" charset="0"/>
                <a:ea typeface="+mn-ea"/>
                <a:cs typeface="Arial" pitchFamily="34" charset="0"/>
              </a:rPr>
              <a:t>METABOLIQ™ SHAKE</a:t>
            </a:r>
          </a:p>
        </p:txBody>
      </p:sp>
      <p:sp>
        <p:nvSpPr>
          <p:cNvPr id="47109" name="PPTShape_0"/>
          <p:cNvSpPr txBox="1">
            <a:spLocks noChangeArrowheads="1"/>
          </p:cNvSpPr>
          <p:nvPr/>
        </p:nvSpPr>
        <p:spPr bwMode="auto">
          <a:xfrm>
            <a:off x="304800" y="4114800"/>
            <a:ext cx="5562600" cy="838200"/>
          </a:xfrm>
          <a:prstGeom prst="rect">
            <a:avLst/>
          </a:prstGeom>
          <a:noFill/>
          <a:ln w="9525">
            <a:noFill/>
            <a:miter lim="800000"/>
            <a:headEnd/>
            <a:tailEnd/>
          </a:ln>
        </p:spPr>
        <p:txBody>
          <a:bodyPr anchor="ctr"/>
          <a:lstStyle/>
          <a:p>
            <a:r>
              <a:rPr lang="en-US" sz="3200" b="1">
                <a:solidFill>
                  <a:srgbClr val="767560"/>
                </a:solidFill>
                <a:effectLst>
                  <a:outerShdw blurRad="38100" dist="38100" dir="2700000" algn="tl">
                    <a:srgbClr val="C0C0C0"/>
                  </a:outerShdw>
                </a:effectLst>
                <a:cs typeface="Arial" charset="0"/>
              </a:rPr>
              <a:t>METABOLIQ™ BAR</a:t>
            </a:r>
          </a:p>
        </p:txBody>
      </p:sp>
      <p:pic>
        <p:nvPicPr>
          <p:cNvPr id="32773" name="Picture 3" descr="C:\Users\User\Desktop\METABOLIQ ARTWORK\Stick for PPT.jpg"/>
          <p:cNvPicPr>
            <a:picLocks noChangeAspect="1" noChangeArrowheads="1"/>
          </p:cNvPicPr>
          <p:nvPr>
            <p:custDataLst>
              <p:tags r:id="rId3"/>
            </p:custDataLst>
          </p:nvPr>
        </p:nvPicPr>
        <p:blipFill>
          <a:blip r:embed="rId8"/>
          <a:srcRect/>
          <a:stretch>
            <a:fillRect/>
          </a:stretch>
        </p:blipFill>
        <p:spPr bwMode="auto">
          <a:xfrm rot="-1278660">
            <a:off x="5562600" y="5334000"/>
            <a:ext cx="2863850" cy="812800"/>
          </a:xfrm>
          <a:prstGeom prst="rect">
            <a:avLst/>
          </a:prstGeom>
          <a:noFill/>
          <a:ln w="9525">
            <a:noFill/>
            <a:miter lim="800000"/>
            <a:headEnd/>
            <a:tailEnd/>
          </a:ln>
        </p:spPr>
      </p:pic>
      <p:grpSp>
        <p:nvGrpSpPr>
          <p:cNvPr id="32774" name="Group 10"/>
          <p:cNvGrpSpPr>
            <a:grpSpLocks/>
          </p:cNvGrpSpPr>
          <p:nvPr>
            <p:custDataLst>
              <p:tags r:id="rId4"/>
            </p:custDataLst>
          </p:nvPr>
        </p:nvGrpSpPr>
        <p:grpSpPr bwMode="auto">
          <a:xfrm>
            <a:off x="381000" y="379413"/>
            <a:ext cx="6473825" cy="1601787"/>
            <a:chOff x="838202" y="390714"/>
            <a:chExt cx="6474241" cy="1602245"/>
          </a:xfrm>
        </p:grpSpPr>
        <p:pic>
          <p:nvPicPr>
            <p:cNvPr id="32776" name="Picture 5" descr="C:\Users\User\Desktop\METABOLIQ Wordmark Grey.jpg"/>
            <p:cNvPicPr>
              <a:picLocks noChangeAspect="1" noChangeArrowheads="1"/>
            </p:cNvPicPr>
            <p:nvPr/>
          </p:nvPicPr>
          <p:blipFill>
            <a:blip r:embed="rId9"/>
            <a:srcRect/>
            <a:stretch>
              <a:fillRect/>
            </a:stretch>
          </p:blipFill>
          <p:spPr bwMode="auto">
            <a:xfrm>
              <a:off x="838202" y="1143000"/>
              <a:ext cx="3727609" cy="524352"/>
            </a:xfrm>
            <a:prstGeom prst="rect">
              <a:avLst/>
            </a:prstGeom>
            <a:noFill/>
            <a:ln w="9525">
              <a:noFill/>
              <a:miter lim="800000"/>
              <a:headEnd/>
              <a:tailEnd/>
            </a:ln>
          </p:spPr>
        </p:pic>
        <p:sp>
          <p:nvSpPr>
            <p:cNvPr id="32777" name="Rectangle 12"/>
            <p:cNvSpPr>
              <a:spLocks noChangeArrowheads="1"/>
            </p:cNvSpPr>
            <p:nvPr/>
          </p:nvSpPr>
          <p:spPr bwMode="auto">
            <a:xfrm>
              <a:off x="4472223" y="390714"/>
              <a:ext cx="2840220" cy="1602245"/>
            </a:xfrm>
            <a:prstGeom prst="rect">
              <a:avLst/>
            </a:prstGeom>
            <a:noFill/>
            <a:ln w="9525">
              <a:noFill/>
              <a:miter lim="800000"/>
              <a:headEnd/>
              <a:tailEnd/>
            </a:ln>
          </p:spPr>
          <p:txBody>
            <a:bodyPr wrap="none">
              <a:spAutoFit/>
            </a:bodyPr>
            <a:lstStyle/>
            <a:p>
              <a:pPr>
                <a:lnSpc>
                  <a:spcPct val="150000"/>
                </a:lnSpc>
              </a:pPr>
              <a:r>
                <a:rPr lang="en-US" sz="6600">
                  <a:solidFill>
                    <a:srgbClr val="C5C19D"/>
                  </a:solidFill>
                </a:rPr>
                <a:t>system</a:t>
              </a:r>
            </a:p>
          </p:txBody>
        </p:sp>
      </p:grpSp>
      <p:sp>
        <p:nvSpPr>
          <p:cNvPr id="10" name="TextBox 9"/>
          <p:cNvSpPr txBox="1">
            <a:spLocks noChangeArrowheads="1"/>
          </p:cNvSpPr>
          <p:nvPr/>
        </p:nvSpPr>
        <p:spPr bwMode="auto">
          <a:xfrm>
            <a:off x="457200" y="4800600"/>
            <a:ext cx="4959350" cy="1373188"/>
          </a:xfrm>
          <a:prstGeom prst="rect">
            <a:avLst/>
          </a:prstGeom>
          <a:noFill/>
          <a:ln w="9525">
            <a:noFill/>
            <a:miter lim="800000"/>
            <a:headEnd/>
            <a:tailEnd/>
          </a:ln>
        </p:spPr>
        <p:txBody>
          <a:bodyPr wrap="none">
            <a:spAutoFit/>
          </a:bodyPr>
          <a:lstStyle/>
          <a:p>
            <a:pPr marL="342900" indent="-342900">
              <a:spcAft>
                <a:spcPts val="1800"/>
              </a:spcAft>
              <a:buFontTx/>
              <a:buChar char="•"/>
            </a:pPr>
            <a:r>
              <a:rPr lang="en-US" b="1">
                <a:solidFill>
                  <a:srgbClr val="767560"/>
                </a:solidFill>
                <a:effectLst>
                  <a:outerShdw blurRad="38100" dist="38100" dir="2700000" algn="tl">
                    <a:srgbClr val="C0C0C0"/>
                  </a:outerShdw>
                </a:effectLst>
              </a:rPr>
              <a:t>Between-Meal Snack Perfectly Balanced</a:t>
            </a:r>
            <a:r>
              <a:rPr lang="en-US"/>
              <a:t> </a:t>
            </a:r>
            <a:endParaRPr lang="en-US" b="1">
              <a:solidFill>
                <a:srgbClr val="767560"/>
              </a:solidFill>
              <a:effectLst>
                <a:outerShdw blurRad="38100" dist="38100" dir="2700000" algn="tl">
                  <a:srgbClr val="C0C0C0"/>
                </a:outerShdw>
              </a:effectLst>
            </a:endParaRPr>
          </a:p>
          <a:p>
            <a:pPr marL="342900" indent="-342900">
              <a:spcAft>
                <a:spcPts val="1800"/>
              </a:spcAft>
              <a:buFontTx/>
              <a:buChar char="•"/>
            </a:pPr>
            <a:r>
              <a:rPr lang="en-US" b="1">
                <a:solidFill>
                  <a:srgbClr val="767560"/>
                </a:solidFill>
                <a:effectLst>
                  <a:outerShdw blurRad="38100" dist="38100" dir="2700000" algn="tl">
                    <a:srgbClr val="C0C0C0"/>
                  </a:outerShdw>
                </a:effectLst>
              </a:rPr>
              <a:t>Oven Cooked For Incredible Taste</a:t>
            </a:r>
          </a:p>
          <a:p>
            <a:pPr marL="342900" indent="-342900"/>
            <a:endParaRPr lang="en-US">
              <a:effectLst>
                <a:outerShdw blurRad="38100" dist="38100" dir="2700000" algn="tl">
                  <a:srgbClr val="C0C0C0"/>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900" decel="100000" fill="hold"/>
                                        <p:tgtEl>
                                          <p:spTgt spid="4710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10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7107"/>
                                        </p:tgtEl>
                                        <p:attrNameLst>
                                          <p:attrName>style.visibility</p:attrName>
                                        </p:attrNameLst>
                                      </p:cBhvr>
                                      <p:to>
                                        <p:strVal val="visible"/>
                                      </p:to>
                                    </p:set>
                                    <p:animEffect transition="in" filter="fade">
                                      <p:cBhvr>
                                        <p:cTn id="14" dur="1000"/>
                                        <p:tgtEl>
                                          <p:spTgt spid="47107"/>
                                        </p:tgtEl>
                                      </p:cBhvr>
                                    </p:animEffect>
                                    <p:anim calcmode="lin" valueType="num">
                                      <p:cBhvr>
                                        <p:cTn id="15" dur="1000" fill="hold"/>
                                        <p:tgtEl>
                                          <p:spTgt spid="47107"/>
                                        </p:tgtEl>
                                        <p:attrNameLst>
                                          <p:attrName>ppt_x</p:attrName>
                                        </p:attrNameLst>
                                      </p:cBhvr>
                                      <p:tavLst>
                                        <p:tav tm="0">
                                          <p:val>
                                            <p:strVal val="#ppt_x"/>
                                          </p:val>
                                        </p:tav>
                                        <p:tav tm="100000">
                                          <p:val>
                                            <p:strVal val="#ppt_x"/>
                                          </p:val>
                                        </p:tav>
                                      </p:tavLst>
                                    </p:anim>
                                    <p:anim calcmode="lin" valueType="num">
                                      <p:cBhvr>
                                        <p:cTn id="16" dur="900" decel="100000" fill="hold"/>
                                        <p:tgtEl>
                                          <p:spTgt spid="4710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710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fade">
                                      <p:cBhvr>
                                        <p:cTn id="22" dur="1000"/>
                                        <p:tgtEl>
                                          <p:spTgt spid="47109"/>
                                        </p:tgtEl>
                                      </p:cBhvr>
                                    </p:animEffect>
                                    <p:anim calcmode="lin" valueType="num">
                                      <p:cBhvr>
                                        <p:cTn id="23" dur="1000" fill="hold"/>
                                        <p:tgtEl>
                                          <p:spTgt spid="47109"/>
                                        </p:tgtEl>
                                        <p:attrNameLst>
                                          <p:attrName>ppt_x</p:attrName>
                                        </p:attrNameLst>
                                      </p:cBhvr>
                                      <p:tavLst>
                                        <p:tav tm="0">
                                          <p:val>
                                            <p:strVal val="#ppt_x"/>
                                          </p:val>
                                        </p:tav>
                                        <p:tav tm="100000">
                                          <p:val>
                                            <p:strVal val="#ppt_x"/>
                                          </p:val>
                                        </p:tav>
                                      </p:tavLst>
                                    </p:anim>
                                    <p:anim calcmode="lin" valueType="num">
                                      <p:cBhvr>
                                        <p:cTn id="24" dur="900" decel="100000" fill="hold"/>
                                        <p:tgtEl>
                                          <p:spTgt spid="4710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7109"/>
                                        </p:tgtEl>
                                        <p:attrNameLst>
                                          <p:attrName>ppt_y</p:attrName>
                                        </p:attrNameLst>
                                      </p:cBhvr>
                                      <p:tavLst>
                                        <p:tav tm="0">
                                          <p:val>
                                            <p:strVal val="#ppt_y-.03"/>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P spid="4710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OJECT_OPEN" val="1"/>
  <p:tag name="PRESENTER_PREVIEW_END" val="5"/>
  <p:tag name="ARTICULATE_PRESENTER_VERSION" val="6"/>
  <p:tag name="PUBLISH_TITLE" val="Qivana"/>
  <p:tag name="ARTICULATE_PUBLISH_PATH" val="C:\Users\John\Documents\My Articulate Projects"/>
  <p:tag name="ARTICULATE_LOGO" val="IBO logo.jpg"/>
  <p:tag name="ARTICULATE_PRESENTER" val="John Terhune"/>
  <p:tag name="ARTICULATE_PRESENTER_GUID" val="9D31AE563330"/>
  <p:tag name="ARTICULATE_LMS" val="0"/>
  <p:tag name="ARTICULATE_TEMPLATE" val="Corporate Communications"/>
  <p:tag name="ARTICULATE_TEMPLATE_GUID" val="1a000000-6000-0000-b000-000000000001"/>
  <p:tag name="LMS_PUBLISH" val="No"/>
  <p:tag name="PRESENTER_PREVIEW_MODE" val="0"/>
  <p:tag name="PRESENTER_PREVIEW_START" val="1"/>
  <p:tag name="PLAYERLOGOHEIGHT" val="0"/>
  <p:tag name="PLAYERLOGOWIDTH" val="0"/>
  <p:tag name="LAUNCHINNEWWINDOW" val="0"/>
  <p:tag name="LASTPUBLISHED" val="C:\Users\John\Documents\My Articulate Projects\Qivana\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OOHPNJ7I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f057f0c-67d2-420c-bea7-91b91450a2f3"/>
  <p:tag name="AUDIO_ID" val="310"/>
  <p:tag name="ELAPSEDTIME" val="38.9"/>
  <p:tag name="ARTICULATE_SLIDE_NAV" val="5"/>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64e507b6-0224-435e-9198-1a71d9a86129"/>
  <p:tag name="AUDIO_ID" val="313"/>
  <p:tag name="ELAPSEDTIME" val="14.2"/>
  <p:tag name="ARTICULATE_SLIDE_NAV" val="1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UDIO_ID" val="278"/>
  <p:tag name="ELAPSEDTIME" val="95.3"/>
  <p:tag name="ARTICULATE_SLIDE_GUID" val="78e683a7-1ec7-483e-b562-8e2c9a83f566"/>
  <p:tag name="ARTICULATE_SLIDE_NAV" val="4"/>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308"/>
  <p:tag name="ELAPSEDTIME" val="70.0"/>
  <p:tag name="ARTICULATE_SLIDE_NAV" val="11"/>
  <p:tag name="ARTICULATE_SLIDE_GUID" val="1c17a481-c08f-473f-8aaa-37028890fac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UDIO_ID" val="309"/>
  <p:tag name="ELAPSEDTIME" val="48.1"/>
  <p:tag name="ARTICULATE_SLIDE_NAV" val="12"/>
  <p:tag name="ARTICULATE_SLIDE_GUID" val="98516954-5692-41d4-b7cb-6240e23b4b64"/>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UDIO_ID" val="307"/>
  <p:tag name="ELAPSEDTIME" val="38.2"/>
  <p:tag name="ARTICULATE_SLIDE_NAV" val="13"/>
  <p:tag name="ARTICULATE_SLIDE_GUID" val="748a3dbc-ceed-4fd6-b507-2cd307664c79"/>
</p:tagLst>
</file>

<file path=ppt/tags/tag26.xml><?xml version="1.0" encoding="utf-8"?>
<p:tagLst xmlns:a="http://schemas.openxmlformats.org/drawingml/2006/main" xmlns:r="http://schemas.openxmlformats.org/officeDocument/2006/relationships" xmlns:p="http://schemas.openxmlformats.org/presentationml/2006/main">
  <p:tag name="AUDIO_ID" val="306"/>
  <p:tag name="ELAPSEDTIME" val="23.5"/>
  <p:tag name="ARTICULATE_SLIDE_NAV" val="17"/>
  <p:tag name="ARTICULATE_SLIDE_GUID" val="9185bb08-88e5-44db-a225-84076ef973da"/>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UDIO_ID" val="305"/>
  <p:tag name="ELAPSEDTIME" val="32.0"/>
  <p:tag name="ARTICULATE_SLIDE_NAV" val="18"/>
  <p:tag name="ARTICULATE_SLIDE_GUID" val="ab381fd3-3a86-4862-9698-1f19697671ec"/>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pjohIagy_files\slide0001_image001.gif"/>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Rb0b5mUM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I982Puke_files\slide0001_image001.jp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UDIO_ID" val="304"/>
  <p:tag name="ELAPSEDTIME" val="37.9"/>
  <p:tag name="ARTICULATE_SLIDE_NAV" val="19"/>
  <p:tag name="ARTICULATE_SLIDE_GUID" val="0452881d-10e8-4cd5-b30c-26115305750f"/>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FZwJS730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dpQWKcjv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UDIO_ID" val="303"/>
  <p:tag name="ELAPSEDTIME" val="48.0"/>
  <p:tag name="ARTICULATE_SLIDE_NAV" val="20"/>
  <p:tag name="ARTICULATE_SLIDE_GUID" val="a88a661d-e306-40ca-85d7-fbf36ea8eb24"/>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tQ5kXo9A_files\slide0001_image001.pn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7PK2imwL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OqZbXbuy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gNrgUjjT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b5i29Ujc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Tt2t4Hfv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QGH4wVRF_files\slide0001_image001.gif"/>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s29OZIak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knhJ9bYB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unez3Y4u_files\slide0001_image001.jpg"/>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3870</TotalTime>
  <Words>662</Words>
  <Application>Microsoft Office PowerPoint</Application>
  <PresentationFormat>On-screen Show (4:3)</PresentationFormat>
  <Paragraphs>160</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Team Commissions-The Binary</vt:lpstr>
      <vt:lpstr>Slide 13</vt:lpstr>
      <vt:lpstr>Slide 14</vt:lpstr>
      <vt:lpstr>Qivana Drive Rewards</vt:lpstr>
      <vt:lpstr>Your Support Team</vt:lpstr>
      <vt:lpstr>What’s your next step?</vt:lpstr>
      <vt:lpstr>Over a Million Dollars in Trips Earned This Year!</vt:lpstr>
      <vt:lpstr>Slide 19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gm</cp:lastModifiedBy>
  <cp:revision>282</cp:revision>
  <dcterms:created xsi:type="dcterms:W3CDTF">2010-04-26T21:39:39Z</dcterms:created>
  <dcterms:modified xsi:type="dcterms:W3CDTF">2011-08-02T18:39:47Z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942FC0E7-268F-4A98-B626-46298A23C69A</vt:lpwstr>
  </property>
  <property fmtid="{D5CDD505-2E9C-101B-9397-08002B2CF9AE}" pid="4" name="ArticulatePath">
    <vt:lpwstr>Qivana</vt:lpwstr>
  </property>
  <property fmtid="{D5CDD505-2E9C-101B-9397-08002B2CF9AE}" pid="5" name="ArticulateProjectFull">
    <vt:lpwstr>C:\Users\John\Desktop\Qivana.ppta</vt:lpwstr>
  </property>
</Properties>
</file>